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1" r:id="rId16"/>
    <p:sldId id="279" r:id="rId17"/>
    <p:sldId id="278" r:id="rId18"/>
    <p:sldId id="271" r:id="rId19"/>
    <p:sldId id="272" r:id="rId20"/>
    <p:sldId id="273" r:id="rId21"/>
    <p:sldId id="274" r:id="rId22"/>
    <p:sldId id="280" r:id="rId23"/>
    <p:sldId id="2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сения Щипачева" initials="КЩ" lastIdx="1" clrIdx="0">
    <p:extLst>
      <p:ext uri="{19B8F6BF-5375-455C-9EA6-DF929625EA0E}">
        <p15:presenceInfo xmlns:p15="http://schemas.microsoft.com/office/powerpoint/2012/main" userId="f0a92c045b5f16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3737"/>
    <a:srgbClr val="AA4C4C"/>
    <a:srgbClr val="ED1313"/>
    <a:srgbClr val="7F7F7F"/>
    <a:srgbClr val="FFC100"/>
    <a:srgbClr val="A88080"/>
    <a:srgbClr val="3B3838"/>
    <a:srgbClr val="ED7D31"/>
    <a:srgbClr val="C8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2400" dirty="0">
                <a:effectLst/>
                <a:latin typeface="+mn-lt"/>
              </a:rPr>
              <a:t>Оценка здоровья и физического состояния студенток на</a:t>
            </a:r>
            <a:r>
              <a:rPr lang="ru-RU" sz="2400" baseline="0" dirty="0">
                <a:effectLst/>
                <a:latin typeface="+mn-lt"/>
              </a:rPr>
              <a:t> </a:t>
            </a:r>
            <a:r>
              <a:rPr lang="ru-RU" sz="2400" dirty="0">
                <a:effectLst/>
                <a:latin typeface="+mn-lt"/>
              </a:rPr>
              <a:t>констатирующем этапе эксперимента</a:t>
            </a:r>
            <a:endParaRPr lang="ru-RU" sz="2400" dirty="0"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Биологический возраст, лет</c:v>
                </c:pt>
                <c:pt idx="1">
                  <c:v>Физическое  здоровье</c:v>
                </c:pt>
                <c:pt idx="2">
                  <c:v>Риск заболевай сердца</c:v>
                </c:pt>
                <c:pt idx="3">
                  <c:v>Адаптационный потенциал</c:v>
                </c:pt>
                <c:pt idx="4">
                  <c:v>Безнагрузочный тест</c:v>
                </c:pt>
                <c:pt idx="5">
                  <c:v>Проба Руфье</c:v>
                </c:pt>
                <c:pt idx="6">
                  <c:v>Коэффициент выносливости ССС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24.8</c:v>
                </c:pt>
                <c:pt idx="1">
                  <c:v>2.71</c:v>
                </c:pt>
                <c:pt idx="2">
                  <c:v>9.8800000000000008</c:v>
                </c:pt>
                <c:pt idx="3">
                  <c:v>4.63</c:v>
                </c:pt>
                <c:pt idx="4">
                  <c:v>3.56</c:v>
                </c:pt>
                <c:pt idx="5">
                  <c:v>3</c:v>
                </c:pt>
                <c:pt idx="6">
                  <c:v>16.399999999999999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7D-4909-8D77-46942B1AB9B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Биологический возраст, лет</c:v>
                </c:pt>
                <c:pt idx="1">
                  <c:v>Физическое  здоровье</c:v>
                </c:pt>
                <c:pt idx="2">
                  <c:v>Риск заболевай сердца</c:v>
                </c:pt>
                <c:pt idx="3">
                  <c:v>Адаптационный потенциал</c:v>
                </c:pt>
                <c:pt idx="4">
                  <c:v>Безнагрузочный тест</c:v>
                </c:pt>
                <c:pt idx="5">
                  <c:v>Проба Руфье</c:v>
                </c:pt>
                <c:pt idx="6">
                  <c:v>Коэффициент выносливости ССС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30.6</c:v>
                </c:pt>
                <c:pt idx="1">
                  <c:v>1.7000000000000006</c:v>
                </c:pt>
                <c:pt idx="2">
                  <c:v>14.850000000000005</c:v>
                </c:pt>
                <c:pt idx="3">
                  <c:v>4.38</c:v>
                </c:pt>
                <c:pt idx="4">
                  <c:v>3.3299999999999987</c:v>
                </c:pt>
                <c:pt idx="5">
                  <c:v>2.84</c:v>
                </c:pt>
                <c:pt idx="6">
                  <c:v>21.35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7D-4909-8D77-46942B1AB9B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Биологический возраст, лет</c:v>
                </c:pt>
                <c:pt idx="1">
                  <c:v>Физическое  здоровье</c:v>
                </c:pt>
                <c:pt idx="2">
                  <c:v>Риск заболевай сердца</c:v>
                </c:pt>
                <c:pt idx="3">
                  <c:v>Адаптационный потенциал</c:v>
                </c:pt>
                <c:pt idx="4">
                  <c:v>Безнагрузочный тест</c:v>
                </c:pt>
                <c:pt idx="5">
                  <c:v>Проба Руфье</c:v>
                </c:pt>
                <c:pt idx="6">
                  <c:v>Коэффициент выносливости ССС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27.41</c:v>
                </c:pt>
                <c:pt idx="1">
                  <c:v>2.19</c:v>
                </c:pt>
                <c:pt idx="2">
                  <c:v>10.66</c:v>
                </c:pt>
                <c:pt idx="3">
                  <c:v>3</c:v>
                </c:pt>
                <c:pt idx="4">
                  <c:v>3.36</c:v>
                </c:pt>
                <c:pt idx="5">
                  <c:v>2.5499999999999998</c:v>
                </c:pt>
                <c:pt idx="6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7D-4909-8D77-46942B1AB9B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Биологический возраст, лет</c:v>
                </c:pt>
                <c:pt idx="1">
                  <c:v>Физическое  здоровье</c:v>
                </c:pt>
                <c:pt idx="2">
                  <c:v>Риск заболевай сердца</c:v>
                </c:pt>
                <c:pt idx="3">
                  <c:v>Адаптационный потенциал</c:v>
                </c:pt>
                <c:pt idx="4">
                  <c:v>Безнагрузочный тест</c:v>
                </c:pt>
                <c:pt idx="5">
                  <c:v>Проба Руфье</c:v>
                </c:pt>
                <c:pt idx="6">
                  <c:v>Коэффициент выносливости ССС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30.09</c:v>
                </c:pt>
                <c:pt idx="1">
                  <c:v>2.75</c:v>
                </c:pt>
                <c:pt idx="2">
                  <c:v>13.27</c:v>
                </c:pt>
                <c:pt idx="3">
                  <c:v>4.5</c:v>
                </c:pt>
                <c:pt idx="4">
                  <c:v>3</c:v>
                </c:pt>
                <c:pt idx="5">
                  <c:v>2.67</c:v>
                </c:pt>
                <c:pt idx="6">
                  <c:v>23.71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7D-4909-8D77-46942B1AB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2488448"/>
        <c:axId val="38238976"/>
        <c:axId val="40070272"/>
      </c:bar3DChart>
      <c:catAx>
        <c:axId val="15248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238976"/>
        <c:crosses val="autoZero"/>
        <c:auto val="1"/>
        <c:lblAlgn val="ctr"/>
        <c:lblOffset val="100"/>
        <c:noMultiLvlLbl val="0"/>
      </c:catAx>
      <c:valAx>
        <c:axId val="382389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one"/>
        <c:crossAx val="152488448"/>
        <c:crosses val="autoZero"/>
        <c:crossBetween val="between"/>
      </c:valAx>
      <c:serAx>
        <c:axId val="400702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238976"/>
        <c:crosses val="autoZero"/>
      </c:ser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/>
              <a:t>ДО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Опытная А</c:v>
                </c:pt>
              </c:strCache>
            </c:strRef>
          </c:tx>
          <c:spPr>
            <a:solidFill>
              <a:srgbClr val="BF3737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Самооценка способности к самоуправлению</c:v>
                </c:pt>
                <c:pt idx="1">
                  <c:v>Теоретико-методическая подготовленность</c:v>
                </c:pt>
                <c:pt idx="2">
                  <c:v>Физическое здоровье </c:v>
                </c:pt>
                <c:pt idx="3">
                  <c:v>Физическая подготовленность  </c:v>
                </c:pt>
                <c:pt idx="4">
                  <c:v>Проф.-прик. физическая  подготовленность</c:v>
                </c:pt>
                <c:pt idx="5">
                  <c:v>Спец. физ. и тех. подготовленность</c:v>
                </c:pt>
                <c:pt idx="6">
                  <c:v>Уровень самоуправления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2.8699999999999997</c:v>
                </c:pt>
                <c:pt idx="1">
                  <c:v>1.6700000000000006</c:v>
                </c:pt>
                <c:pt idx="2">
                  <c:v>2.7600000000000002</c:v>
                </c:pt>
                <c:pt idx="3">
                  <c:v>1.86</c:v>
                </c:pt>
                <c:pt idx="4">
                  <c:v>2.67</c:v>
                </c:pt>
                <c:pt idx="5">
                  <c:v>3.8299999999999987</c:v>
                </c:pt>
                <c:pt idx="6">
                  <c:v>2.65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3C-4E37-811A-9CCDE9549BE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Опытная Б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Самооценка способности к самоуправлению</c:v>
                </c:pt>
                <c:pt idx="1">
                  <c:v>Теоретико-методическая подготовленность</c:v>
                </c:pt>
                <c:pt idx="2">
                  <c:v>Физическое здоровье </c:v>
                </c:pt>
                <c:pt idx="3">
                  <c:v>Физическая подготовленность  </c:v>
                </c:pt>
                <c:pt idx="4">
                  <c:v>Проф.-прик. физическая  подготовленность</c:v>
                </c:pt>
                <c:pt idx="5">
                  <c:v>Спец. физ. и тех. подготовленность</c:v>
                </c:pt>
                <c:pt idx="6">
                  <c:v>Уровень самоуправления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2.8699999999999997</c:v>
                </c:pt>
                <c:pt idx="1">
                  <c:v>1.6700000000000006</c:v>
                </c:pt>
                <c:pt idx="2">
                  <c:v>2.9</c:v>
                </c:pt>
                <c:pt idx="3">
                  <c:v>1.87</c:v>
                </c:pt>
                <c:pt idx="4">
                  <c:v>2.3699999999999997</c:v>
                </c:pt>
                <c:pt idx="5">
                  <c:v>3.8499999999999988</c:v>
                </c:pt>
                <c:pt idx="6">
                  <c:v>2.69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3C-4E37-811A-9CCDE9549BE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Опытная 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Самооценка способности к самоуправлению</c:v>
                </c:pt>
                <c:pt idx="1">
                  <c:v>Теоретико-методическая подготовленность</c:v>
                </c:pt>
                <c:pt idx="2">
                  <c:v>Физическое здоровье </c:v>
                </c:pt>
                <c:pt idx="3">
                  <c:v>Физическая подготовленность  </c:v>
                </c:pt>
                <c:pt idx="4">
                  <c:v>Проф.-прик. физическая  подготовленность</c:v>
                </c:pt>
                <c:pt idx="5">
                  <c:v>Спец. физ. и тех. подготовленность</c:v>
                </c:pt>
                <c:pt idx="6">
                  <c:v>Уровень самоуправления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2.86</c:v>
                </c:pt>
                <c:pt idx="1">
                  <c:v>1.6800000000000006</c:v>
                </c:pt>
                <c:pt idx="2">
                  <c:v>2.9699999999999998</c:v>
                </c:pt>
                <c:pt idx="3">
                  <c:v>1.9100000000000001</c:v>
                </c:pt>
                <c:pt idx="4">
                  <c:v>2.67</c:v>
                </c:pt>
                <c:pt idx="5">
                  <c:v>3.86</c:v>
                </c:pt>
                <c:pt idx="6">
                  <c:v>2.73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3C-4E37-811A-9CCDE9549BE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Контрольная 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Самооценка способности к самоуправлению</c:v>
                </c:pt>
                <c:pt idx="1">
                  <c:v>Теоретико-методическая подготовленность</c:v>
                </c:pt>
                <c:pt idx="2">
                  <c:v>Физическое здоровье </c:v>
                </c:pt>
                <c:pt idx="3">
                  <c:v>Физическая подготовленность  </c:v>
                </c:pt>
                <c:pt idx="4">
                  <c:v>Проф.-прик. физическая  подготовленность</c:v>
                </c:pt>
                <c:pt idx="5">
                  <c:v>Спец. физ. и тех. подготовленность</c:v>
                </c:pt>
                <c:pt idx="6">
                  <c:v>Уровень самоуправления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2.88</c:v>
                </c:pt>
                <c:pt idx="1">
                  <c:v>1.6900000000000006</c:v>
                </c:pt>
                <c:pt idx="2">
                  <c:v>3.03</c:v>
                </c:pt>
                <c:pt idx="3">
                  <c:v>1.8800000000000001</c:v>
                </c:pt>
                <c:pt idx="4">
                  <c:v>2.7</c:v>
                </c:pt>
                <c:pt idx="5">
                  <c:v>3.8699999999999997</c:v>
                </c:pt>
                <c:pt idx="6">
                  <c:v>2.74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33C-4E37-811A-9CCDE9549B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gapDepth val="0"/>
        <c:shape val="box"/>
        <c:axId val="142001664"/>
        <c:axId val="44163072"/>
        <c:axId val="0"/>
      </c:bar3DChart>
      <c:catAx>
        <c:axId val="14200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163072"/>
        <c:crosses val="autoZero"/>
        <c:auto val="1"/>
        <c:lblAlgn val="ctr"/>
        <c:lblOffset val="100"/>
        <c:noMultiLvlLbl val="0"/>
      </c:catAx>
      <c:valAx>
        <c:axId val="4416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0016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/>
              <a:t>ПОСЛЕ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Опытная А</c:v>
                </c:pt>
              </c:strCache>
            </c:strRef>
          </c:tx>
          <c:spPr>
            <a:solidFill>
              <a:srgbClr val="BF3737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Самооценка способности к самоуправлению</c:v>
                </c:pt>
                <c:pt idx="1">
                  <c:v>Теоретико-методическая подготовленность</c:v>
                </c:pt>
                <c:pt idx="2">
                  <c:v>Физическое здоровье </c:v>
                </c:pt>
                <c:pt idx="3">
                  <c:v>Физическая подготовленность  </c:v>
                </c:pt>
                <c:pt idx="4">
                  <c:v>Проф.-прик. физическая  подготовленность</c:v>
                </c:pt>
                <c:pt idx="5">
                  <c:v>Спец. физ. и тех.подготовленность</c:v>
                </c:pt>
                <c:pt idx="6">
                  <c:v>Уровень самоуправления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4.3099999999999996</c:v>
                </c:pt>
                <c:pt idx="1">
                  <c:v>4.9400000000000004</c:v>
                </c:pt>
                <c:pt idx="2">
                  <c:v>4.72</c:v>
                </c:pt>
                <c:pt idx="3">
                  <c:v>3.44</c:v>
                </c:pt>
                <c:pt idx="4">
                  <c:v>4.5</c:v>
                </c:pt>
                <c:pt idx="5">
                  <c:v>4.87</c:v>
                </c:pt>
                <c:pt idx="6">
                  <c:v>4.5599999999999996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77-4F0C-82AE-394DFF5A952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Опытная Б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Самооценка способности к самоуправлению</c:v>
                </c:pt>
                <c:pt idx="1">
                  <c:v>Теоретико-методическая подготовленность</c:v>
                </c:pt>
                <c:pt idx="2">
                  <c:v>Физическое здоровье </c:v>
                </c:pt>
                <c:pt idx="3">
                  <c:v>Физическая подготовленность  </c:v>
                </c:pt>
                <c:pt idx="4">
                  <c:v>Проф.-прик. физическая  подготовленность</c:v>
                </c:pt>
                <c:pt idx="5">
                  <c:v>Спец. физ. и тех.подготовленность</c:v>
                </c:pt>
                <c:pt idx="6">
                  <c:v>Уровень самоуправления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3.59</c:v>
                </c:pt>
                <c:pt idx="1">
                  <c:v>4.74</c:v>
                </c:pt>
                <c:pt idx="2">
                  <c:v>4.13</c:v>
                </c:pt>
                <c:pt idx="3">
                  <c:v>3.09</c:v>
                </c:pt>
                <c:pt idx="4">
                  <c:v>4.09</c:v>
                </c:pt>
                <c:pt idx="5">
                  <c:v>4.71</c:v>
                </c:pt>
                <c:pt idx="6">
                  <c:v>4.07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77-4F0C-82AE-394DFF5A952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Опытная 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Самооценка способности к самоуправлению</c:v>
                </c:pt>
                <c:pt idx="1">
                  <c:v>Теоретико-методическая подготовленность</c:v>
                </c:pt>
                <c:pt idx="2">
                  <c:v>Физическое здоровье </c:v>
                </c:pt>
                <c:pt idx="3">
                  <c:v>Физическая подготовленность  </c:v>
                </c:pt>
                <c:pt idx="4">
                  <c:v>Проф.-прик. физическая  подготовленность</c:v>
                </c:pt>
                <c:pt idx="5">
                  <c:v>Спец. физ. и тех.подготовленность</c:v>
                </c:pt>
                <c:pt idx="6">
                  <c:v>Уровень самоуправления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3.3</c:v>
                </c:pt>
                <c:pt idx="1">
                  <c:v>4.1599999999999975</c:v>
                </c:pt>
                <c:pt idx="2">
                  <c:v>3.9099999999999997</c:v>
                </c:pt>
                <c:pt idx="3">
                  <c:v>3.06</c:v>
                </c:pt>
                <c:pt idx="4">
                  <c:v>3.8499999999999988</c:v>
                </c:pt>
                <c:pt idx="5">
                  <c:v>4.54</c:v>
                </c:pt>
                <c:pt idx="6">
                  <c:v>3.8099999999999987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77-4F0C-82AE-394DFF5A952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Контрольная 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Самооценка способности к самоуправлению</c:v>
                </c:pt>
                <c:pt idx="1">
                  <c:v>Теоретико-методическая подготовленность</c:v>
                </c:pt>
                <c:pt idx="2">
                  <c:v>Физическое здоровье </c:v>
                </c:pt>
                <c:pt idx="3">
                  <c:v>Физическая подготовленность  </c:v>
                </c:pt>
                <c:pt idx="4">
                  <c:v>Проф.-прик. физическая  подготовленность</c:v>
                </c:pt>
                <c:pt idx="5">
                  <c:v>Спец. физ. и тех.подготовленность</c:v>
                </c:pt>
                <c:pt idx="6">
                  <c:v>Уровень самоуправления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2.92</c:v>
                </c:pt>
                <c:pt idx="1">
                  <c:v>3.1</c:v>
                </c:pt>
                <c:pt idx="2">
                  <c:v>2.67</c:v>
                </c:pt>
                <c:pt idx="3">
                  <c:v>2.21</c:v>
                </c:pt>
                <c:pt idx="4">
                  <c:v>2.64</c:v>
                </c:pt>
                <c:pt idx="5">
                  <c:v>3.84</c:v>
                </c:pt>
                <c:pt idx="6">
                  <c:v>2.82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77-4F0C-82AE-394DFF5A95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640192"/>
        <c:axId val="152914752"/>
        <c:axId val="0"/>
      </c:bar3DChart>
      <c:catAx>
        <c:axId val="14164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914752"/>
        <c:crosses val="autoZero"/>
        <c:auto val="1"/>
        <c:lblAlgn val="ctr"/>
        <c:lblOffset val="100"/>
        <c:noMultiLvlLbl val="0"/>
      </c:catAx>
      <c:valAx>
        <c:axId val="15291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6401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A88846-0500-468C-9E8A-DC6E12BF48D4}" type="doc">
      <dgm:prSet loTypeId="urn:microsoft.com/office/officeart/2005/8/layout/process2" loCatId="process" qsTypeId="urn:microsoft.com/office/officeart/2005/8/quickstyle/simple1" qsCatId="simple" csTypeId="urn:microsoft.com/office/officeart/2005/8/colors/colorful1#1" csCatId="colorful" phldr="1"/>
      <dgm:spPr/>
    </dgm:pt>
    <dgm:pt modelId="{232C873E-4AB4-421F-8CB7-45EE2FAB4CE8}">
      <dgm:prSet phldrT="[Текст]"/>
      <dgm:spPr/>
      <dgm:t>
        <a:bodyPr/>
        <a:lstStyle/>
        <a:p>
          <a:r>
            <a:rPr lang="ru-RU" dirty="0">
              <a:latin typeface="+mn-lt"/>
            </a:rPr>
            <a:t>ФГОС(3 ++): универсальная компетенция и индикаторы  ее успеха</a:t>
          </a:r>
        </a:p>
      </dgm:t>
    </dgm:pt>
    <dgm:pt modelId="{4BF6BD0A-1328-4CA6-A685-DB9D92E5A3F8}" type="parTrans" cxnId="{4FE8AE81-F581-4EEC-A661-C84E4DFD583B}">
      <dgm:prSet/>
      <dgm:spPr/>
      <dgm:t>
        <a:bodyPr/>
        <a:lstStyle/>
        <a:p>
          <a:endParaRPr lang="ru-RU"/>
        </a:p>
      </dgm:t>
    </dgm:pt>
    <dgm:pt modelId="{56F51F74-7EC6-46C4-BBD4-BF3E3E674741}" type="sibTrans" cxnId="{4FE8AE81-F581-4EEC-A661-C84E4DFD583B}">
      <dgm:prSet/>
      <dgm:spPr/>
      <dgm:t>
        <a:bodyPr/>
        <a:lstStyle/>
        <a:p>
          <a:endParaRPr lang="ru-RU"/>
        </a:p>
      </dgm:t>
    </dgm:pt>
    <dgm:pt modelId="{D3B71857-18E7-4E1D-A8E0-3A27C313F5A9}">
      <dgm:prSet phldrT="[Текст]"/>
      <dgm:spPr/>
      <dgm:t>
        <a:bodyPr/>
        <a:lstStyle/>
        <a:p>
          <a:r>
            <a:rPr lang="ru-RU"/>
            <a:t>самоорганизация и саморазвитие, включая сохранение здоровья</a:t>
          </a:r>
          <a:endParaRPr lang="ru-RU" dirty="0"/>
        </a:p>
      </dgm:t>
    </dgm:pt>
    <dgm:pt modelId="{FCC4DE07-3735-41F5-9930-834766A822FF}" type="parTrans" cxnId="{874C4E6B-B4B8-45DD-950E-40043EC937E4}">
      <dgm:prSet/>
      <dgm:spPr/>
      <dgm:t>
        <a:bodyPr/>
        <a:lstStyle/>
        <a:p>
          <a:endParaRPr lang="ru-RU"/>
        </a:p>
      </dgm:t>
    </dgm:pt>
    <dgm:pt modelId="{76CB709F-D57A-44E4-8FF6-1A9761F12619}" type="sibTrans" cxnId="{874C4E6B-B4B8-45DD-950E-40043EC937E4}">
      <dgm:prSet/>
      <dgm:spPr/>
      <dgm:t>
        <a:bodyPr/>
        <a:lstStyle/>
        <a:p>
          <a:endParaRPr lang="ru-RU"/>
        </a:p>
      </dgm:t>
    </dgm:pt>
    <dgm:pt modelId="{DDF1A772-291F-4891-ADEE-1B4A4940AD6B}" type="pres">
      <dgm:prSet presAssocID="{2EA88846-0500-468C-9E8A-DC6E12BF48D4}" presName="linearFlow" presStyleCnt="0">
        <dgm:presLayoutVars>
          <dgm:resizeHandles val="exact"/>
        </dgm:presLayoutVars>
      </dgm:prSet>
      <dgm:spPr/>
    </dgm:pt>
    <dgm:pt modelId="{D87A4B39-7EF2-4A5C-9F5D-C7ED7EA0D46C}" type="pres">
      <dgm:prSet presAssocID="{232C873E-4AB4-421F-8CB7-45EE2FAB4CE8}" presName="node" presStyleLbl="node1" presStyleIdx="0" presStyleCnt="2" custLinFactY="17416" custLinFactNeighborX="-88907" custLinFactNeighborY="100000">
        <dgm:presLayoutVars>
          <dgm:bulletEnabled val="1"/>
        </dgm:presLayoutVars>
      </dgm:prSet>
      <dgm:spPr/>
    </dgm:pt>
    <dgm:pt modelId="{D1B17434-9A50-4DE7-9EE5-E88DA735D271}" type="pres">
      <dgm:prSet presAssocID="{56F51F74-7EC6-46C4-BBD4-BF3E3E674741}" presName="sibTrans" presStyleLbl="sibTrans2D1" presStyleIdx="0" presStyleCnt="1" custAng="21531012"/>
      <dgm:spPr/>
    </dgm:pt>
    <dgm:pt modelId="{925E7BDB-1EEE-444D-AB47-AA59DDB89F40}" type="pres">
      <dgm:prSet presAssocID="{56F51F74-7EC6-46C4-BBD4-BF3E3E674741}" presName="connectorText" presStyleLbl="sibTrans2D1" presStyleIdx="0" presStyleCnt="1"/>
      <dgm:spPr/>
    </dgm:pt>
    <dgm:pt modelId="{70E8B7DA-95DF-4CAC-B9AC-9DBDDDB59455}" type="pres">
      <dgm:prSet presAssocID="{D3B71857-18E7-4E1D-A8E0-3A27C313F5A9}" presName="node" presStyleLbl="node1" presStyleIdx="1" presStyleCnt="2" custLinFactY="-26236" custLinFactNeighborX="86807" custLinFactNeighborY="-100000">
        <dgm:presLayoutVars>
          <dgm:bulletEnabled val="1"/>
        </dgm:presLayoutVars>
      </dgm:prSet>
      <dgm:spPr/>
    </dgm:pt>
  </dgm:ptLst>
  <dgm:cxnLst>
    <dgm:cxn modelId="{EA8A0419-3882-4225-B599-62FBDDF863FD}" type="presOf" srcId="{56F51F74-7EC6-46C4-BBD4-BF3E3E674741}" destId="{D1B17434-9A50-4DE7-9EE5-E88DA735D271}" srcOrd="0" destOrd="0" presId="urn:microsoft.com/office/officeart/2005/8/layout/process2"/>
    <dgm:cxn modelId="{874C4E6B-B4B8-45DD-950E-40043EC937E4}" srcId="{2EA88846-0500-468C-9E8A-DC6E12BF48D4}" destId="{D3B71857-18E7-4E1D-A8E0-3A27C313F5A9}" srcOrd="1" destOrd="0" parTransId="{FCC4DE07-3735-41F5-9930-834766A822FF}" sibTransId="{76CB709F-D57A-44E4-8FF6-1A9761F12619}"/>
    <dgm:cxn modelId="{4FE8AE81-F581-4EEC-A661-C84E4DFD583B}" srcId="{2EA88846-0500-468C-9E8A-DC6E12BF48D4}" destId="{232C873E-4AB4-421F-8CB7-45EE2FAB4CE8}" srcOrd="0" destOrd="0" parTransId="{4BF6BD0A-1328-4CA6-A685-DB9D92E5A3F8}" sibTransId="{56F51F74-7EC6-46C4-BBD4-BF3E3E674741}"/>
    <dgm:cxn modelId="{19505FB4-9F20-4ADC-BE01-D4036A3C06F5}" type="presOf" srcId="{56F51F74-7EC6-46C4-BBD4-BF3E3E674741}" destId="{925E7BDB-1EEE-444D-AB47-AA59DDB89F40}" srcOrd="1" destOrd="0" presId="urn:microsoft.com/office/officeart/2005/8/layout/process2"/>
    <dgm:cxn modelId="{163820D1-158E-4B29-9287-B48200BEDB98}" type="presOf" srcId="{D3B71857-18E7-4E1D-A8E0-3A27C313F5A9}" destId="{70E8B7DA-95DF-4CAC-B9AC-9DBDDDB59455}" srcOrd="0" destOrd="0" presId="urn:microsoft.com/office/officeart/2005/8/layout/process2"/>
    <dgm:cxn modelId="{82E769E2-92E4-4B44-A31C-68967B536E58}" type="presOf" srcId="{232C873E-4AB4-421F-8CB7-45EE2FAB4CE8}" destId="{D87A4B39-7EF2-4A5C-9F5D-C7ED7EA0D46C}" srcOrd="0" destOrd="0" presId="urn:microsoft.com/office/officeart/2005/8/layout/process2"/>
    <dgm:cxn modelId="{8B20BFF0-2C63-4EA7-AE75-EB39DD5C80A5}" type="presOf" srcId="{2EA88846-0500-468C-9E8A-DC6E12BF48D4}" destId="{DDF1A772-291F-4891-ADEE-1B4A4940AD6B}" srcOrd="0" destOrd="0" presId="urn:microsoft.com/office/officeart/2005/8/layout/process2"/>
    <dgm:cxn modelId="{34BEE927-55CD-469F-A519-CA81AEA07298}" type="presParOf" srcId="{DDF1A772-291F-4891-ADEE-1B4A4940AD6B}" destId="{D87A4B39-7EF2-4A5C-9F5D-C7ED7EA0D46C}" srcOrd="0" destOrd="0" presId="urn:microsoft.com/office/officeart/2005/8/layout/process2"/>
    <dgm:cxn modelId="{D4CEBBC1-3535-4A0C-86DC-5DBA9815CCDA}" type="presParOf" srcId="{DDF1A772-291F-4891-ADEE-1B4A4940AD6B}" destId="{D1B17434-9A50-4DE7-9EE5-E88DA735D271}" srcOrd="1" destOrd="0" presId="urn:microsoft.com/office/officeart/2005/8/layout/process2"/>
    <dgm:cxn modelId="{5E1B1E88-DCCF-424C-8DD6-152C7499C80F}" type="presParOf" srcId="{D1B17434-9A50-4DE7-9EE5-E88DA735D271}" destId="{925E7BDB-1EEE-444D-AB47-AA59DDB89F40}" srcOrd="0" destOrd="0" presId="urn:microsoft.com/office/officeart/2005/8/layout/process2"/>
    <dgm:cxn modelId="{46303CEA-9774-43F0-8E5B-A9A11D3FBDF9}" type="presParOf" srcId="{DDF1A772-291F-4891-ADEE-1B4A4940AD6B}" destId="{70E8B7DA-95DF-4CAC-B9AC-9DBDDDB59455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A88846-0500-468C-9E8A-DC6E12BF48D4}" type="doc">
      <dgm:prSet loTypeId="urn:microsoft.com/office/officeart/2005/8/layout/process2" loCatId="process" qsTypeId="urn:microsoft.com/office/officeart/2005/8/quickstyle/simple1" qsCatId="simple" csTypeId="urn:microsoft.com/office/officeart/2005/8/colors/colorful1#2" csCatId="colorful" phldr="1"/>
      <dgm:spPr/>
    </dgm:pt>
    <dgm:pt modelId="{D3B71857-18E7-4E1D-A8E0-3A27C313F5A9}">
      <dgm:prSet phldrT="[Текст]"/>
      <dgm:spPr/>
      <dgm:t>
        <a:bodyPr/>
        <a:lstStyle/>
        <a:p>
          <a:r>
            <a:rPr lang="ru-RU">
              <a:latin typeface="+mn-lt"/>
            </a:rPr>
            <a:t>раскрытие духовных и физических сил человека</a:t>
          </a:r>
          <a:endParaRPr lang="ru-RU" dirty="0">
            <a:latin typeface="+mn-lt"/>
          </a:endParaRPr>
        </a:p>
      </dgm:t>
    </dgm:pt>
    <dgm:pt modelId="{FCC4DE07-3735-41F5-9930-834766A822FF}" type="parTrans" cxnId="{874C4E6B-B4B8-45DD-950E-40043EC937E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76CB709F-D57A-44E4-8FF6-1A9761F12619}" type="sibTrans" cxnId="{874C4E6B-B4B8-45DD-950E-40043EC937E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32C873E-4AB4-421F-8CB7-45EE2FAB4CE8}">
      <dgm:prSet phldrT="[Текст]"/>
      <dgm:spPr>
        <a:solidFill>
          <a:srgbClr val="ED7D31"/>
        </a:solidFill>
      </dgm:spPr>
      <dgm:t>
        <a:bodyPr/>
        <a:lstStyle/>
        <a:p>
          <a:r>
            <a:rPr lang="ru-RU" dirty="0">
              <a:latin typeface="+mn-lt"/>
            </a:rPr>
            <a:t>изыскание актив­ных методов стимулирования учебно-познавательной деятельности студентов</a:t>
          </a:r>
        </a:p>
      </dgm:t>
    </dgm:pt>
    <dgm:pt modelId="{56F51F74-7EC6-46C4-BBD4-BF3E3E674741}" type="sibTrans" cxnId="{4FE8AE81-F581-4EEC-A661-C84E4DFD583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BF6BD0A-1328-4CA6-A685-DB9D92E5A3F8}" type="parTrans" cxnId="{4FE8AE81-F581-4EEC-A661-C84E4DFD583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DDF1A772-291F-4891-ADEE-1B4A4940AD6B}" type="pres">
      <dgm:prSet presAssocID="{2EA88846-0500-468C-9E8A-DC6E12BF48D4}" presName="linearFlow" presStyleCnt="0">
        <dgm:presLayoutVars>
          <dgm:resizeHandles val="exact"/>
        </dgm:presLayoutVars>
      </dgm:prSet>
      <dgm:spPr/>
    </dgm:pt>
    <dgm:pt modelId="{D87A4B39-7EF2-4A5C-9F5D-C7ED7EA0D46C}" type="pres">
      <dgm:prSet presAssocID="{232C873E-4AB4-421F-8CB7-45EE2FAB4CE8}" presName="node" presStyleLbl="node1" presStyleIdx="0" presStyleCnt="2" custLinFactY="17416" custLinFactNeighborX="-88907" custLinFactNeighborY="100000">
        <dgm:presLayoutVars>
          <dgm:bulletEnabled val="1"/>
        </dgm:presLayoutVars>
      </dgm:prSet>
      <dgm:spPr/>
    </dgm:pt>
    <dgm:pt modelId="{D1B17434-9A50-4DE7-9EE5-E88DA735D271}" type="pres">
      <dgm:prSet presAssocID="{56F51F74-7EC6-46C4-BBD4-BF3E3E674741}" presName="sibTrans" presStyleLbl="sibTrans2D1" presStyleIdx="0" presStyleCnt="1" custAng="21531012"/>
      <dgm:spPr/>
    </dgm:pt>
    <dgm:pt modelId="{925E7BDB-1EEE-444D-AB47-AA59DDB89F40}" type="pres">
      <dgm:prSet presAssocID="{56F51F74-7EC6-46C4-BBD4-BF3E3E674741}" presName="connectorText" presStyleLbl="sibTrans2D1" presStyleIdx="0" presStyleCnt="1"/>
      <dgm:spPr/>
    </dgm:pt>
    <dgm:pt modelId="{70E8B7DA-95DF-4CAC-B9AC-9DBDDDB59455}" type="pres">
      <dgm:prSet presAssocID="{D3B71857-18E7-4E1D-A8E0-3A27C313F5A9}" presName="node" presStyleLbl="node1" presStyleIdx="1" presStyleCnt="2" custLinFactY="-26236" custLinFactNeighborX="86807" custLinFactNeighborY="-100000">
        <dgm:presLayoutVars>
          <dgm:bulletEnabled val="1"/>
        </dgm:presLayoutVars>
      </dgm:prSet>
      <dgm:spPr/>
    </dgm:pt>
  </dgm:ptLst>
  <dgm:cxnLst>
    <dgm:cxn modelId="{EA8A0419-3882-4225-B599-62FBDDF863FD}" type="presOf" srcId="{56F51F74-7EC6-46C4-BBD4-BF3E3E674741}" destId="{D1B17434-9A50-4DE7-9EE5-E88DA735D271}" srcOrd="0" destOrd="0" presId="urn:microsoft.com/office/officeart/2005/8/layout/process2"/>
    <dgm:cxn modelId="{874C4E6B-B4B8-45DD-950E-40043EC937E4}" srcId="{2EA88846-0500-468C-9E8A-DC6E12BF48D4}" destId="{D3B71857-18E7-4E1D-A8E0-3A27C313F5A9}" srcOrd="1" destOrd="0" parTransId="{FCC4DE07-3735-41F5-9930-834766A822FF}" sibTransId="{76CB709F-D57A-44E4-8FF6-1A9761F12619}"/>
    <dgm:cxn modelId="{4FE8AE81-F581-4EEC-A661-C84E4DFD583B}" srcId="{2EA88846-0500-468C-9E8A-DC6E12BF48D4}" destId="{232C873E-4AB4-421F-8CB7-45EE2FAB4CE8}" srcOrd="0" destOrd="0" parTransId="{4BF6BD0A-1328-4CA6-A685-DB9D92E5A3F8}" sibTransId="{56F51F74-7EC6-46C4-BBD4-BF3E3E674741}"/>
    <dgm:cxn modelId="{19505FB4-9F20-4ADC-BE01-D4036A3C06F5}" type="presOf" srcId="{56F51F74-7EC6-46C4-BBD4-BF3E3E674741}" destId="{925E7BDB-1EEE-444D-AB47-AA59DDB89F40}" srcOrd="1" destOrd="0" presId="urn:microsoft.com/office/officeart/2005/8/layout/process2"/>
    <dgm:cxn modelId="{163820D1-158E-4B29-9287-B48200BEDB98}" type="presOf" srcId="{D3B71857-18E7-4E1D-A8E0-3A27C313F5A9}" destId="{70E8B7DA-95DF-4CAC-B9AC-9DBDDDB59455}" srcOrd="0" destOrd="0" presId="urn:microsoft.com/office/officeart/2005/8/layout/process2"/>
    <dgm:cxn modelId="{82E769E2-92E4-4B44-A31C-68967B536E58}" type="presOf" srcId="{232C873E-4AB4-421F-8CB7-45EE2FAB4CE8}" destId="{D87A4B39-7EF2-4A5C-9F5D-C7ED7EA0D46C}" srcOrd="0" destOrd="0" presId="urn:microsoft.com/office/officeart/2005/8/layout/process2"/>
    <dgm:cxn modelId="{8B20BFF0-2C63-4EA7-AE75-EB39DD5C80A5}" type="presOf" srcId="{2EA88846-0500-468C-9E8A-DC6E12BF48D4}" destId="{DDF1A772-291F-4891-ADEE-1B4A4940AD6B}" srcOrd="0" destOrd="0" presId="urn:microsoft.com/office/officeart/2005/8/layout/process2"/>
    <dgm:cxn modelId="{34BEE927-55CD-469F-A519-CA81AEA07298}" type="presParOf" srcId="{DDF1A772-291F-4891-ADEE-1B4A4940AD6B}" destId="{D87A4B39-7EF2-4A5C-9F5D-C7ED7EA0D46C}" srcOrd="0" destOrd="0" presId="urn:microsoft.com/office/officeart/2005/8/layout/process2"/>
    <dgm:cxn modelId="{D4CEBBC1-3535-4A0C-86DC-5DBA9815CCDA}" type="presParOf" srcId="{DDF1A772-291F-4891-ADEE-1B4A4940AD6B}" destId="{D1B17434-9A50-4DE7-9EE5-E88DA735D271}" srcOrd="1" destOrd="0" presId="urn:microsoft.com/office/officeart/2005/8/layout/process2"/>
    <dgm:cxn modelId="{5E1B1E88-DCCF-424C-8DD6-152C7499C80F}" type="presParOf" srcId="{D1B17434-9A50-4DE7-9EE5-E88DA735D271}" destId="{925E7BDB-1EEE-444D-AB47-AA59DDB89F40}" srcOrd="0" destOrd="0" presId="urn:microsoft.com/office/officeart/2005/8/layout/process2"/>
    <dgm:cxn modelId="{46303CEA-9774-43F0-8E5B-A9A11D3FBDF9}" type="presParOf" srcId="{DDF1A772-291F-4891-ADEE-1B4A4940AD6B}" destId="{70E8B7DA-95DF-4CAC-B9AC-9DBDDDB59455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8B2D57-614A-4C2E-AD88-2A7F2500ED64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567322-C141-4430-B75D-912200F691B3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Т</a:t>
          </a:r>
        </a:p>
      </dgm:t>
    </dgm:pt>
    <dgm:pt modelId="{95A8F6D0-AD44-4CE7-9908-41BE30D67002}" type="parTrans" cxnId="{63075B83-D10B-444D-805C-4FE941718D1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A19776E7-3744-4A11-8BF0-EE6BE35D6C06}" type="sibTrans" cxnId="{63075B83-D10B-444D-805C-4FE941718D1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86ED4885-5C6D-4C96-B246-4F22A644BF45}">
      <dgm:prSet phldrT="[Текст]"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ru-RU" b="1" dirty="0">
              <a:latin typeface="+mn-lt"/>
            </a:rPr>
            <a:t>Теоретические методы: </a:t>
          </a:r>
          <a:r>
            <a:rPr lang="ru-RU" dirty="0">
              <a:latin typeface="+mn-lt"/>
            </a:rPr>
            <a:t>сравнительно-сопоставительный анализ методико-педагогической литературы, обобщение опыта</a:t>
          </a:r>
        </a:p>
      </dgm:t>
    </dgm:pt>
    <dgm:pt modelId="{08216270-138F-4D47-B0E4-FD1FEFC0BDDD}" type="parTrans" cxnId="{F22BCF23-5DC1-4E58-B1A8-ED7FFE2431B5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B3015FF2-652B-4AB7-B110-278196EA68DC}" type="sibTrans" cxnId="{F22BCF23-5DC1-4E58-B1A8-ED7FFE2431B5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2AD898B0-28E8-48E6-AD6E-568215069FFF}">
      <dgm:prSet phldrT="[Текст]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Э</a:t>
          </a:r>
        </a:p>
      </dgm:t>
    </dgm:pt>
    <dgm:pt modelId="{2E872B78-7D40-4FEC-B553-1F91DAB82056}" type="parTrans" cxnId="{066AB657-026A-4BBE-8B68-03B635558AC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377C70FB-FE84-444A-990C-930F01C4EB72}" type="sibTrans" cxnId="{066AB657-026A-4BBE-8B68-03B635558AC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C74FC0B4-82F1-4FFA-9E74-79EE4A2F20D4}">
      <dgm:prSet phldrT="[Текст]"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ru-RU" b="1" dirty="0">
              <a:latin typeface="+mn-lt"/>
            </a:rPr>
            <a:t>Эмпирические методы: </a:t>
          </a:r>
          <a:r>
            <a:rPr lang="ru-RU" dirty="0">
              <a:latin typeface="+mn-lt"/>
            </a:rPr>
            <a:t>обсервационные, психолого-педагогические, медико-биологические, экспериментальные, компьютерная диагностика, методы математической статистики</a:t>
          </a:r>
        </a:p>
      </dgm:t>
    </dgm:pt>
    <dgm:pt modelId="{5C77D678-FBEA-4250-AB75-761191BB91EC}" type="parTrans" cxnId="{B9EDF241-E09C-493F-A13C-A93521FD398C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DB7FE6A1-12BD-4432-A2C5-949705C08885}" type="sibTrans" cxnId="{B9EDF241-E09C-493F-A13C-A93521FD398C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D3D0A75E-147D-4641-A41B-25F36BAD9CDC}" type="pres">
      <dgm:prSet presAssocID="{CC8B2D57-614A-4C2E-AD88-2A7F2500ED64}" presName="list" presStyleCnt="0">
        <dgm:presLayoutVars>
          <dgm:dir/>
          <dgm:animLvl val="lvl"/>
        </dgm:presLayoutVars>
      </dgm:prSet>
      <dgm:spPr/>
    </dgm:pt>
    <dgm:pt modelId="{EEF2A2F9-C9AF-4CA7-9298-1D8626C3C0E6}" type="pres">
      <dgm:prSet presAssocID="{AE567322-C141-4430-B75D-912200F691B3}" presName="posSpace" presStyleCnt="0"/>
      <dgm:spPr/>
    </dgm:pt>
    <dgm:pt modelId="{9BC9F9D5-D66A-4C12-9CCC-198B6642F36D}" type="pres">
      <dgm:prSet presAssocID="{AE567322-C141-4430-B75D-912200F691B3}" presName="vertFlow" presStyleCnt="0"/>
      <dgm:spPr/>
    </dgm:pt>
    <dgm:pt modelId="{85A052DA-1287-4E49-8BC1-11E93C4EA4BD}" type="pres">
      <dgm:prSet presAssocID="{AE567322-C141-4430-B75D-912200F691B3}" presName="topSpace" presStyleCnt="0"/>
      <dgm:spPr/>
    </dgm:pt>
    <dgm:pt modelId="{D32D3026-0F22-40A0-90C4-7D60C809EB5D}" type="pres">
      <dgm:prSet presAssocID="{AE567322-C141-4430-B75D-912200F691B3}" presName="firstComp" presStyleCnt="0"/>
      <dgm:spPr/>
    </dgm:pt>
    <dgm:pt modelId="{AE5A4B76-BEA9-4E5F-BF57-1380F0D83E3A}" type="pres">
      <dgm:prSet presAssocID="{AE567322-C141-4430-B75D-912200F691B3}" presName="firstChild" presStyleLbl="bgAccFollowNode1" presStyleIdx="0" presStyleCnt="2" custScaleX="101113" custScaleY="161543" custLinFactNeighborX="-68746" custLinFactNeighborY="1221"/>
      <dgm:spPr/>
    </dgm:pt>
    <dgm:pt modelId="{726AA158-472C-4D93-855D-1564CE6AF44D}" type="pres">
      <dgm:prSet presAssocID="{AE567322-C141-4430-B75D-912200F691B3}" presName="firstChildTx" presStyleLbl="bgAccFollowNode1" presStyleIdx="0" presStyleCnt="2">
        <dgm:presLayoutVars>
          <dgm:bulletEnabled val="1"/>
        </dgm:presLayoutVars>
      </dgm:prSet>
      <dgm:spPr/>
    </dgm:pt>
    <dgm:pt modelId="{BF31AD3B-D32D-41DE-B056-8751BB0DDFB8}" type="pres">
      <dgm:prSet presAssocID="{AE567322-C141-4430-B75D-912200F691B3}" presName="negSpace" presStyleCnt="0"/>
      <dgm:spPr/>
    </dgm:pt>
    <dgm:pt modelId="{928E1BF8-2797-4E8C-8BA5-F444F432E6E7}" type="pres">
      <dgm:prSet presAssocID="{AE567322-C141-4430-B75D-912200F691B3}" presName="circle" presStyleLbl="node1" presStyleIdx="0" presStyleCnt="2" custScaleX="54711" custScaleY="52806" custLinFactNeighborX="22942" custLinFactNeighborY="-268"/>
      <dgm:spPr/>
    </dgm:pt>
    <dgm:pt modelId="{5F235A80-151E-4662-AB19-70EFC6A391B4}" type="pres">
      <dgm:prSet presAssocID="{A19776E7-3744-4A11-8BF0-EE6BE35D6C06}" presName="transSpace" presStyleCnt="0"/>
      <dgm:spPr/>
    </dgm:pt>
    <dgm:pt modelId="{9173CB38-FED4-4F0E-9A95-7F2C5E61BDC7}" type="pres">
      <dgm:prSet presAssocID="{2AD898B0-28E8-48E6-AD6E-568215069FFF}" presName="posSpace" presStyleCnt="0"/>
      <dgm:spPr/>
    </dgm:pt>
    <dgm:pt modelId="{31D6C9ED-D68C-425F-973A-F5668A872794}" type="pres">
      <dgm:prSet presAssocID="{2AD898B0-28E8-48E6-AD6E-568215069FFF}" presName="vertFlow" presStyleCnt="0"/>
      <dgm:spPr/>
    </dgm:pt>
    <dgm:pt modelId="{79108036-442C-4A25-B2F8-4066880BFBC7}" type="pres">
      <dgm:prSet presAssocID="{2AD898B0-28E8-48E6-AD6E-568215069FFF}" presName="topSpace" presStyleCnt="0"/>
      <dgm:spPr/>
    </dgm:pt>
    <dgm:pt modelId="{E8959ED0-4250-4121-A0AD-79159B910157}" type="pres">
      <dgm:prSet presAssocID="{2AD898B0-28E8-48E6-AD6E-568215069FFF}" presName="firstComp" presStyleCnt="0"/>
      <dgm:spPr/>
    </dgm:pt>
    <dgm:pt modelId="{2EAEA5FD-621F-4A8F-BF64-DA1E63988E90}" type="pres">
      <dgm:prSet presAssocID="{2AD898B0-28E8-48E6-AD6E-568215069FFF}" presName="firstChild" presStyleLbl="bgAccFollowNode1" presStyleIdx="1" presStyleCnt="2" custScaleX="104493" custScaleY="162075" custLinFactNeighborX="-81894" custLinFactNeighborY="7708"/>
      <dgm:spPr/>
    </dgm:pt>
    <dgm:pt modelId="{B2316FE9-42CA-4821-BD49-02E97E9E95A8}" type="pres">
      <dgm:prSet presAssocID="{2AD898B0-28E8-48E6-AD6E-568215069FFF}" presName="firstChildTx" presStyleLbl="bgAccFollowNode1" presStyleIdx="1" presStyleCnt="2">
        <dgm:presLayoutVars>
          <dgm:bulletEnabled val="1"/>
        </dgm:presLayoutVars>
      </dgm:prSet>
      <dgm:spPr/>
    </dgm:pt>
    <dgm:pt modelId="{C1EEC797-4C97-46BA-9FFD-CBB202FC59C3}" type="pres">
      <dgm:prSet presAssocID="{2AD898B0-28E8-48E6-AD6E-568215069FFF}" presName="negSpace" presStyleCnt="0"/>
      <dgm:spPr/>
    </dgm:pt>
    <dgm:pt modelId="{C3C2865A-5CE6-47A7-ADBE-8B6EB2E90FE7}" type="pres">
      <dgm:prSet presAssocID="{2AD898B0-28E8-48E6-AD6E-568215069FFF}" presName="circle" presStyleLbl="node1" presStyleIdx="1" presStyleCnt="2" custScaleX="52500" custScaleY="52500" custLinFactNeighborX="-1342" custLinFactNeighborY="-107"/>
      <dgm:spPr/>
    </dgm:pt>
  </dgm:ptLst>
  <dgm:cxnLst>
    <dgm:cxn modelId="{7415DC15-ACDA-4176-8432-06180D9E7BFD}" type="presOf" srcId="{86ED4885-5C6D-4C96-B246-4F22A644BF45}" destId="{AE5A4B76-BEA9-4E5F-BF57-1380F0D83E3A}" srcOrd="0" destOrd="0" presId="urn:microsoft.com/office/officeart/2005/8/layout/hList9"/>
    <dgm:cxn modelId="{1DBE9819-DD9E-4A7C-A529-D9755E4E992D}" type="presOf" srcId="{86ED4885-5C6D-4C96-B246-4F22A644BF45}" destId="{726AA158-472C-4D93-855D-1564CE6AF44D}" srcOrd="1" destOrd="0" presId="urn:microsoft.com/office/officeart/2005/8/layout/hList9"/>
    <dgm:cxn modelId="{F22BCF23-5DC1-4E58-B1A8-ED7FFE2431B5}" srcId="{AE567322-C141-4430-B75D-912200F691B3}" destId="{86ED4885-5C6D-4C96-B246-4F22A644BF45}" srcOrd="0" destOrd="0" parTransId="{08216270-138F-4D47-B0E4-FD1FEFC0BDDD}" sibTransId="{B3015FF2-652B-4AB7-B110-278196EA68DC}"/>
    <dgm:cxn modelId="{721D6A61-AFEF-4ECE-9C37-D7324ED9272C}" type="presOf" srcId="{CC8B2D57-614A-4C2E-AD88-2A7F2500ED64}" destId="{D3D0A75E-147D-4641-A41B-25F36BAD9CDC}" srcOrd="0" destOrd="0" presId="urn:microsoft.com/office/officeart/2005/8/layout/hList9"/>
    <dgm:cxn modelId="{B9EDF241-E09C-493F-A13C-A93521FD398C}" srcId="{2AD898B0-28E8-48E6-AD6E-568215069FFF}" destId="{C74FC0B4-82F1-4FFA-9E74-79EE4A2F20D4}" srcOrd="0" destOrd="0" parTransId="{5C77D678-FBEA-4250-AB75-761191BB91EC}" sibTransId="{DB7FE6A1-12BD-4432-A2C5-949705C08885}"/>
    <dgm:cxn modelId="{A3678556-2C1C-4B35-919C-31C35600A50F}" type="presOf" srcId="{C74FC0B4-82F1-4FFA-9E74-79EE4A2F20D4}" destId="{B2316FE9-42CA-4821-BD49-02E97E9E95A8}" srcOrd="1" destOrd="0" presId="urn:microsoft.com/office/officeart/2005/8/layout/hList9"/>
    <dgm:cxn modelId="{066AB657-026A-4BBE-8B68-03B635558AC1}" srcId="{CC8B2D57-614A-4C2E-AD88-2A7F2500ED64}" destId="{2AD898B0-28E8-48E6-AD6E-568215069FFF}" srcOrd="1" destOrd="0" parTransId="{2E872B78-7D40-4FEC-B553-1F91DAB82056}" sibTransId="{377C70FB-FE84-444A-990C-930F01C4EB72}"/>
    <dgm:cxn modelId="{63075B83-D10B-444D-805C-4FE941718D14}" srcId="{CC8B2D57-614A-4C2E-AD88-2A7F2500ED64}" destId="{AE567322-C141-4430-B75D-912200F691B3}" srcOrd="0" destOrd="0" parTransId="{95A8F6D0-AD44-4CE7-9908-41BE30D67002}" sibTransId="{A19776E7-3744-4A11-8BF0-EE6BE35D6C06}"/>
    <dgm:cxn modelId="{C2BE2C88-ED27-4B9D-8221-DCF98883259A}" type="presOf" srcId="{2AD898B0-28E8-48E6-AD6E-568215069FFF}" destId="{C3C2865A-5CE6-47A7-ADBE-8B6EB2E90FE7}" srcOrd="0" destOrd="0" presId="urn:microsoft.com/office/officeart/2005/8/layout/hList9"/>
    <dgm:cxn modelId="{D87D799B-2CA2-4346-AE16-760D8DACA01A}" type="presOf" srcId="{C74FC0B4-82F1-4FFA-9E74-79EE4A2F20D4}" destId="{2EAEA5FD-621F-4A8F-BF64-DA1E63988E90}" srcOrd="0" destOrd="0" presId="urn:microsoft.com/office/officeart/2005/8/layout/hList9"/>
    <dgm:cxn modelId="{0E31A9EC-2364-46D4-839B-7AFE771F0D63}" type="presOf" srcId="{AE567322-C141-4430-B75D-912200F691B3}" destId="{928E1BF8-2797-4E8C-8BA5-F444F432E6E7}" srcOrd="0" destOrd="0" presId="urn:microsoft.com/office/officeart/2005/8/layout/hList9"/>
    <dgm:cxn modelId="{90387B32-4850-4741-AE43-4FA8B605CB22}" type="presParOf" srcId="{D3D0A75E-147D-4641-A41B-25F36BAD9CDC}" destId="{EEF2A2F9-C9AF-4CA7-9298-1D8626C3C0E6}" srcOrd="0" destOrd="0" presId="urn:microsoft.com/office/officeart/2005/8/layout/hList9"/>
    <dgm:cxn modelId="{22C0148A-C455-4173-8FF1-F142C3BB6FA8}" type="presParOf" srcId="{D3D0A75E-147D-4641-A41B-25F36BAD9CDC}" destId="{9BC9F9D5-D66A-4C12-9CCC-198B6642F36D}" srcOrd="1" destOrd="0" presId="urn:microsoft.com/office/officeart/2005/8/layout/hList9"/>
    <dgm:cxn modelId="{DDF9A002-6F73-42B0-996D-828BDCDF0E4F}" type="presParOf" srcId="{9BC9F9D5-D66A-4C12-9CCC-198B6642F36D}" destId="{85A052DA-1287-4E49-8BC1-11E93C4EA4BD}" srcOrd="0" destOrd="0" presId="urn:microsoft.com/office/officeart/2005/8/layout/hList9"/>
    <dgm:cxn modelId="{5381EECF-1D67-4037-9CE1-818FEA5867C2}" type="presParOf" srcId="{9BC9F9D5-D66A-4C12-9CCC-198B6642F36D}" destId="{D32D3026-0F22-40A0-90C4-7D60C809EB5D}" srcOrd="1" destOrd="0" presId="urn:microsoft.com/office/officeart/2005/8/layout/hList9"/>
    <dgm:cxn modelId="{03C69B73-DE59-4301-81F2-8E0C2D22C7A4}" type="presParOf" srcId="{D32D3026-0F22-40A0-90C4-7D60C809EB5D}" destId="{AE5A4B76-BEA9-4E5F-BF57-1380F0D83E3A}" srcOrd="0" destOrd="0" presId="urn:microsoft.com/office/officeart/2005/8/layout/hList9"/>
    <dgm:cxn modelId="{1C62391D-BE78-4D3E-996E-85386B44329C}" type="presParOf" srcId="{D32D3026-0F22-40A0-90C4-7D60C809EB5D}" destId="{726AA158-472C-4D93-855D-1564CE6AF44D}" srcOrd="1" destOrd="0" presId="urn:microsoft.com/office/officeart/2005/8/layout/hList9"/>
    <dgm:cxn modelId="{876DBB0D-12FC-4AB3-877E-0EB3FC07F72D}" type="presParOf" srcId="{D3D0A75E-147D-4641-A41B-25F36BAD9CDC}" destId="{BF31AD3B-D32D-41DE-B056-8751BB0DDFB8}" srcOrd="2" destOrd="0" presId="urn:microsoft.com/office/officeart/2005/8/layout/hList9"/>
    <dgm:cxn modelId="{90EC4C3B-B4C2-40C4-A061-11E7784B798E}" type="presParOf" srcId="{D3D0A75E-147D-4641-A41B-25F36BAD9CDC}" destId="{928E1BF8-2797-4E8C-8BA5-F444F432E6E7}" srcOrd="3" destOrd="0" presId="urn:microsoft.com/office/officeart/2005/8/layout/hList9"/>
    <dgm:cxn modelId="{8DEF601A-1E04-4ACD-8FA3-1AE9802F9C5A}" type="presParOf" srcId="{D3D0A75E-147D-4641-A41B-25F36BAD9CDC}" destId="{5F235A80-151E-4662-AB19-70EFC6A391B4}" srcOrd="4" destOrd="0" presId="urn:microsoft.com/office/officeart/2005/8/layout/hList9"/>
    <dgm:cxn modelId="{32A72678-D027-4525-BF8A-48776EE4988D}" type="presParOf" srcId="{D3D0A75E-147D-4641-A41B-25F36BAD9CDC}" destId="{9173CB38-FED4-4F0E-9A95-7F2C5E61BDC7}" srcOrd="5" destOrd="0" presId="urn:microsoft.com/office/officeart/2005/8/layout/hList9"/>
    <dgm:cxn modelId="{5CDC0FCF-43E5-4516-A052-09DC3A788EBA}" type="presParOf" srcId="{D3D0A75E-147D-4641-A41B-25F36BAD9CDC}" destId="{31D6C9ED-D68C-425F-973A-F5668A872794}" srcOrd="6" destOrd="0" presId="urn:microsoft.com/office/officeart/2005/8/layout/hList9"/>
    <dgm:cxn modelId="{C4629231-D4D1-47D5-950D-1F3D576DEDAF}" type="presParOf" srcId="{31D6C9ED-D68C-425F-973A-F5668A872794}" destId="{79108036-442C-4A25-B2F8-4066880BFBC7}" srcOrd="0" destOrd="0" presId="urn:microsoft.com/office/officeart/2005/8/layout/hList9"/>
    <dgm:cxn modelId="{73A2B0FD-9920-4A92-A5A0-2B0C6BDC04C5}" type="presParOf" srcId="{31D6C9ED-D68C-425F-973A-F5668A872794}" destId="{E8959ED0-4250-4121-A0AD-79159B910157}" srcOrd="1" destOrd="0" presId="urn:microsoft.com/office/officeart/2005/8/layout/hList9"/>
    <dgm:cxn modelId="{28A1873B-D409-428B-ACE3-282BACB78956}" type="presParOf" srcId="{E8959ED0-4250-4121-A0AD-79159B910157}" destId="{2EAEA5FD-621F-4A8F-BF64-DA1E63988E90}" srcOrd="0" destOrd="0" presId="urn:microsoft.com/office/officeart/2005/8/layout/hList9"/>
    <dgm:cxn modelId="{E2FE33E0-09DC-4011-BC36-89CDEC374DB7}" type="presParOf" srcId="{E8959ED0-4250-4121-A0AD-79159B910157}" destId="{B2316FE9-42CA-4821-BD49-02E97E9E95A8}" srcOrd="1" destOrd="0" presId="urn:microsoft.com/office/officeart/2005/8/layout/hList9"/>
    <dgm:cxn modelId="{EB6D184D-CC93-4CD9-90D6-BB515CA1AD11}" type="presParOf" srcId="{D3D0A75E-147D-4641-A41B-25F36BAD9CDC}" destId="{C1EEC797-4C97-46BA-9FFD-CBB202FC59C3}" srcOrd="7" destOrd="0" presId="urn:microsoft.com/office/officeart/2005/8/layout/hList9"/>
    <dgm:cxn modelId="{C012C9B8-8C30-48C7-B0AF-A299C235AB8D}" type="presParOf" srcId="{D3D0A75E-147D-4641-A41B-25F36BAD9CDC}" destId="{C3C2865A-5CE6-47A7-ADBE-8B6EB2E90FE7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341515-DA86-468C-B413-B357F3DDD35D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123447B6-21AD-4DF8-B5C2-000B63B2B479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2800">
              <a:latin typeface="+mn-lt"/>
            </a:rPr>
            <a:t>1 этап</a:t>
          </a:r>
          <a:endParaRPr lang="ru-RU" sz="2800" dirty="0">
            <a:latin typeface="+mn-lt"/>
          </a:endParaRPr>
        </a:p>
      </dgm:t>
    </dgm:pt>
    <dgm:pt modelId="{4AACCEBC-9704-40EA-9391-489CAE5E6783}" type="parTrans" cxnId="{AB34D1CA-D802-4CBF-A9E1-55A4799CE816}">
      <dgm:prSet/>
      <dgm:spPr/>
      <dgm:t>
        <a:bodyPr/>
        <a:lstStyle/>
        <a:p>
          <a:endParaRPr lang="ru-RU" sz="2000"/>
        </a:p>
      </dgm:t>
    </dgm:pt>
    <dgm:pt modelId="{101B4882-3668-4CAC-9A7F-181AAB40077C}" type="sibTrans" cxnId="{AB34D1CA-D802-4CBF-A9E1-55A4799CE816}">
      <dgm:prSet/>
      <dgm:spPr/>
      <dgm:t>
        <a:bodyPr/>
        <a:lstStyle/>
        <a:p>
          <a:endParaRPr lang="ru-RU" sz="2000"/>
        </a:p>
      </dgm:t>
    </dgm:pt>
    <dgm:pt modelId="{B1F97CFB-AFB8-425D-AA57-8543B8544D16}">
      <dgm:prSet phldrT="[Текст]" custT="1"/>
      <dgm:spPr/>
      <dgm:t>
        <a:bodyPr/>
        <a:lstStyle/>
        <a:p>
          <a:r>
            <a:rPr lang="ru-RU" sz="2400">
              <a:latin typeface="+mn-lt"/>
            </a:rPr>
            <a:t>разработана система диагностических процедур</a:t>
          </a:r>
          <a:endParaRPr lang="ru-RU" sz="2400" dirty="0">
            <a:latin typeface="+mn-lt"/>
          </a:endParaRPr>
        </a:p>
      </dgm:t>
    </dgm:pt>
    <dgm:pt modelId="{FCB22A9D-44D5-4F77-BBDB-583F97FDDBC7}" type="parTrans" cxnId="{99F9F59C-A80F-49DC-97E2-0B0E57F0974A}">
      <dgm:prSet/>
      <dgm:spPr/>
      <dgm:t>
        <a:bodyPr/>
        <a:lstStyle/>
        <a:p>
          <a:endParaRPr lang="ru-RU" sz="2000"/>
        </a:p>
      </dgm:t>
    </dgm:pt>
    <dgm:pt modelId="{0EE6B8F3-D5DC-429D-80E2-64B0F5368937}" type="sibTrans" cxnId="{99F9F59C-A80F-49DC-97E2-0B0E57F0974A}">
      <dgm:prSet/>
      <dgm:spPr/>
      <dgm:t>
        <a:bodyPr/>
        <a:lstStyle/>
        <a:p>
          <a:endParaRPr lang="ru-RU" sz="2000"/>
        </a:p>
      </dgm:t>
    </dgm:pt>
    <dgm:pt modelId="{12F5F909-2AAE-4AAE-AAF8-5C6A99D2DEE2}">
      <dgm:prSet phldrT="[Текст]" custT="1"/>
      <dgm:spPr>
        <a:solidFill>
          <a:srgbClr val="FFC100"/>
        </a:solidFill>
      </dgm:spPr>
      <dgm:t>
        <a:bodyPr/>
        <a:lstStyle/>
        <a:p>
          <a:r>
            <a:rPr lang="ru-RU" sz="2800" dirty="0"/>
            <a:t>2 этап</a:t>
          </a:r>
        </a:p>
      </dgm:t>
    </dgm:pt>
    <dgm:pt modelId="{943114B1-B6F8-435F-B484-DE02C034AB1B}" type="parTrans" cxnId="{1957306E-6A86-414F-8904-9E1284E04D59}">
      <dgm:prSet/>
      <dgm:spPr/>
      <dgm:t>
        <a:bodyPr/>
        <a:lstStyle/>
        <a:p>
          <a:endParaRPr lang="ru-RU" sz="2000"/>
        </a:p>
      </dgm:t>
    </dgm:pt>
    <dgm:pt modelId="{100944CD-E6DF-4D58-AFEC-61F66847A452}" type="sibTrans" cxnId="{1957306E-6A86-414F-8904-9E1284E04D59}">
      <dgm:prSet/>
      <dgm:spPr/>
      <dgm:t>
        <a:bodyPr/>
        <a:lstStyle/>
        <a:p>
          <a:endParaRPr lang="ru-RU" sz="2000"/>
        </a:p>
      </dgm:t>
    </dgm:pt>
    <dgm:pt modelId="{6921583B-95EC-4917-872D-99EBF1B9F999}">
      <dgm:prSet phldrT="[Текст]" custT="1"/>
      <dgm:spPr/>
      <dgm:t>
        <a:bodyPr/>
        <a:lstStyle/>
        <a:p>
          <a:r>
            <a:rPr lang="ru-RU" sz="2000">
              <a:latin typeface="+mn-lt"/>
            </a:rPr>
            <a:t>в процессе констатирующего эксперимента, осуществлена комплексная самодиагностика психофизических состояний различных категорий респондентов</a:t>
          </a:r>
          <a:endParaRPr lang="ru-RU" sz="2000" dirty="0">
            <a:latin typeface="+mn-lt"/>
          </a:endParaRPr>
        </a:p>
      </dgm:t>
    </dgm:pt>
    <dgm:pt modelId="{54036889-8CE5-4A3A-A6BE-2EB1DDE9F7DD}" type="parTrans" cxnId="{C37E53DF-29EB-43B8-B582-2CA873BB4A4A}">
      <dgm:prSet/>
      <dgm:spPr/>
      <dgm:t>
        <a:bodyPr/>
        <a:lstStyle/>
        <a:p>
          <a:endParaRPr lang="ru-RU" sz="2000"/>
        </a:p>
      </dgm:t>
    </dgm:pt>
    <dgm:pt modelId="{D70222B2-538B-4F32-9D9D-4CA6B46FC7EE}" type="sibTrans" cxnId="{C37E53DF-29EB-43B8-B582-2CA873BB4A4A}">
      <dgm:prSet/>
      <dgm:spPr/>
      <dgm:t>
        <a:bodyPr/>
        <a:lstStyle/>
        <a:p>
          <a:endParaRPr lang="ru-RU" sz="2000"/>
        </a:p>
      </dgm:t>
    </dgm:pt>
    <dgm:pt modelId="{014F571F-50F3-4172-9097-AB7C8F052C2E}">
      <dgm:prSet phldrT="[Текст]" custT="1"/>
      <dgm:spPr>
        <a:solidFill>
          <a:srgbClr val="ED7D31"/>
        </a:solidFill>
      </dgm:spPr>
      <dgm:t>
        <a:bodyPr/>
        <a:lstStyle/>
        <a:p>
          <a:r>
            <a:rPr lang="ru-RU" sz="2800" dirty="0"/>
            <a:t>3 этап</a:t>
          </a:r>
        </a:p>
      </dgm:t>
    </dgm:pt>
    <dgm:pt modelId="{80BFFB57-17F6-4031-8684-695DE85E9D8B}" type="parTrans" cxnId="{7C685FF1-D952-4088-8C5C-EF9E9852C669}">
      <dgm:prSet/>
      <dgm:spPr/>
      <dgm:t>
        <a:bodyPr/>
        <a:lstStyle/>
        <a:p>
          <a:endParaRPr lang="ru-RU" sz="2000"/>
        </a:p>
      </dgm:t>
    </dgm:pt>
    <dgm:pt modelId="{0E9B1FA0-A4A9-4C86-AB32-CAA478BA5009}" type="sibTrans" cxnId="{7C685FF1-D952-4088-8C5C-EF9E9852C669}">
      <dgm:prSet/>
      <dgm:spPr/>
      <dgm:t>
        <a:bodyPr/>
        <a:lstStyle/>
        <a:p>
          <a:endParaRPr lang="ru-RU" sz="2000"/>
        </a:p>
      </dgm:t>
    </dgm:pt>
    <dgm:pt modelId="{305F0396-E026-49A4-99E1-6235A86F23BA}">
      <dgm:prSet phldrT="[Текст]" custT="1"/>
      <dgm:spPr/>
      <dgm:t>
        <a:bodyPr/>
        <a:lstStyle/>
        <a:p>
          <a:r>
            <a:rPr lang="ru-RU" sz="2000">
              <a:latin typeface="+mn-lt"/>
            </a:rPr>
            <a:t>в процессе  формирующего эксперимента разрабатывались личные проекты самоуправления и саморазвития   по дисциплине «Физическая культура и спорт»</a:t>
          </a:r>
          <a:endParaRPr lang="ru-RU" sz="2000" dirty="0">
            <a:latin typeface="+mn-lt"/>
          </a:endParaRPr>
        </a:p>
      </dgm:t>
    </dgm:pt>
    <dgm:pt modelId="{F8A73B49-18AB-45DD-8DD6-A3E1367BE99E}" type="parTrans" cxnId="{E93CD50D-C75D-4A99-A616-FDA0C6BF74F2}">
      <dgm:prSet/>
      <dgm:spPr/>
      <dgm:t>
        <a:bodyPr/>
        <a:lstStyle/>
        <a:p>
          <a:endParaRPr lang="ru-RU" sz="2000"/>
        </a:p>
      </dgm:t>
    </dgm:pt>
    <dgm:pt modelId="{CDAE96C7-ABD2-4B34-9C06-52A3B166068B}" type="sibTrans" cxnId="{E93CD50D-C75D-4A99-A616-FDA0C6BF74F2}">
      <dgm:prSet/>
      <dgm:spPr/>
      <dgm:t>
        <a:bodyPr/>
        <a:lstStyle/>
        <a:p>
          <a:endParaRPr lang="ru-RU" sz="2000"/>
        </a:p>
      </dgm:t>
    </dgm:pt>
    <dgm:pt modelId="{F3064637-CACC-45F1-9667-1913DF828445}">
      <dgm:prSet custT="1"/>
      <dgm:spPr>
        <a:solidFill>
          <a:srgbClr val="C00000"/>
        </a:solidFill>
      </dgm:spPr>
      <dgm:t>
        <a:bodyPr/>
        <a:lstStyle/>
        <a:p>
          <a:r>
            <a:rPr lang="ru-RU" sz="2800" dirty="0"/>
            <a:t>4 этап</a:t>
          </a:r>
        </a:p>
      </dgm:t>
    </dgm:pt>
    <dgm:pt modelId="{1CB99113-4A64-400A-8B3E-17CDD553874D}" type="parTrans" cxnId="{7E398540-9738-48B7-8D9C-721D11836255}">
      <dgm:prSet/>
      <dgm:spPr/>
      <dgm:t>
        <a:bodyPr/>
        <a:lstStyle/>
        <a:p>
          <a:endParaRPr lang="ru-RU" sz="2000"/>
        </a:p>
      </dgm:t>
    </dgm:pt>
    <dgm:pt modelId="{1AB73052-DE9C-43EC-A013-D3160270EF24}" type="sibTrans" cxnId="{7E398540-9738-48B7-8D9C-721D11836255}">
      <dgm:prSet/>
      <dgm:spPr/>
      <dgm:t>
        <a:bodyPr/>
        <a:lstStyle/>
        <a:p>
          <a:endParaRPr lang="ru-RU" sz="2000"/>
        </a:p>
      </dgm:t>
    </dgm:pt>
    <dgm:pt modelId="{AFBDA662-52DB-496A-BA80-7FCC9AF53F5F}">
      <dgm:prSet custT="1"/>
      <dgm:spPr/>
      <dgm:t>
        <a:bodyPr/>
        <a:lstStyle/>
        <a:p>
          <a:r>
            <a:rPr lang="ru-RU" sz="1900">
              <a:latin typeface="+mn-lt"/>
            </a:rPr>
            <a:t>обоснована эффективность функционирования  информационно-диагностической системы для создания личностных проектов, обеспечена статистическая обработка данных</a:t>
          </a:r>
          <a:endParaRPr lang="ru-RU" sz="1900" dirty="0">
            <a:latin typeface="+mn-lt"/>
          </a:endParaRPr>
        </a:p>
      </dgm:t>
    </dgm:pt>
    <dgm:pt modelId="{85CDB6D2-27D5-489F-B857-C34D0F20D4AC}" type="parTrans" cxnId="{C2A3A87A-6595-434A-917C-8A5427E699B2}">
      <dgm:prSet/>
      <dgm:spPr/>
      <dgm:t>
        <a:bodyPr/>
        <a:lstStyle/>
        <a:p>
          <a:endParaRPr lang="ru-RU" sz="2000"/>
        </a:p>
      </dgm:t>
    </dgm:pt>
    <dgm:pt modelId="{75B5B0B5-2A31-4436-8632-5A5D6DDF5090}" type="sibTrans" cxnId="{C2A3A87A-6595-434A-917C-8A5427E699B2}">
      <dgm:prSet/>
      <dgm:spPr/>
      <dgm:t>
        <a:bodyPr/>
        <a:lstStyle/>
        <a:p>
          <a:endParaRPr lang="ru-RU" sz="2000"/>
        </a:p>
      </dgm:t>
    </dgm:pt>
    <dgm:pt modelId="{3B8E0E07-6D0A-4DD2-8DF5-822C4AD84C2A}" type="pres">
      <dgm:prSet presAssocID="{D6341515-DA86-468C-B413-B357F3DDD35D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EC51EF63-C609-44B1-B6DA-1C3BA6E6DD0E}" type="pres">
      <dgm:prSet presAssocID="{123447B6-21AD-4DF8-B5C2-000B63B2B479}" presName="parentText1" presStyleLbl="node1" presStyleIdx="0" presStyleCnt="4" custLinFactNeighborX="-2593">
        <dgm:presLayoutVars>
          <dgm:chMax/>
          <dgm:chPref val="3"/>
          <dgm:bulletEnabled val="1"/>
        </dgm:presLayoutVars>
      </dgm:prSet>
      <dgm:spPr/>
    </dgm:pt>
    <dgm:pt modelId="{CB1C14B9-1F73-4607-B0C9-B5F296CC5A57}" type="pres">
      <dgm:prSet presAssocID="{123447B6-21AD-4DF8-B5C2-000B63B2B479}" presName="childText1" presStyleLbl="solidAlignAcc1" presStyleIdx="0" presStyleCnt="4" custLinFactNeighborX="-11248" custLinFactNeighborY="-404">
        <dgm:presLayoutVars>
          <dgm:chMax val="0"/>
          <dgm:chPref val="0"/>
          <dgm:bulletEnabled val="1"/>
        </dgm:presLayoutVars>
      </dgm:prSet>
      <dgm:spPr/>
    </dgm:pt>
    <dgm:pt modelId="{5043E2FF-EF21-4163-9F99-D1C31B2DDDDE}" type="pres">
      <dgm:prSet presAssocID="{12F5F909-2AAE-4AAE-AAF8-5C6A99D2DEE2}" presName="parentText2" presStyleLbl="node1" presStyleIdx="1" presStyleCnt="4" custScaleX="100424" custLinFactNeighborX="-2830">
        <dgm:presLayoutVars>
          <dgm:chMax/>
          <dgm:chPref val="3"/>
          <dgm:bulletEnabled val="1"/>
        </dgm:presLayoutVars>
      </dgm:prSet>
      <dgm:spPr/>
    </dgm:pt>
    <dgm:pt modelId="{00008169-C294-4868-A724-E37B37A290A5}" type="pres">
      <dgm:prSet presAssocID="{12F5F909-2AAE-4AAE-AAF8-5C6A99D2DEE2}" presName="childText2" presStyleLbl="solidAlignAcc1" presStyleIdx="1" presStyleCnt="4" custLinFactNeighborX="-9448">
        <dgm:presLayoutVars>
          <dgm:chMax val="0"/>
          <dgm:chPref val="0"/>
          <dgm:bulletEnabled val="1"/>
        </dgm:presLayoutVars>
      </dgm:prSet>
      <dgm:spPr/>
    </dgm:pt>
    <dgm:pt modelId="{FFBA3131-2634-4BCF-A2FD-66FFDC0C0F81}" type="pres">
      <dgm:prSet presAssocID="{014F571F-50F3-4172-9097-AB7C8F052C2E}" presName="parentText3" presStyleLbl="node1" presStyleIdx="2" presStyleCnt="4" custLinFactNeighborX="-3636" custLinFactNeighborY="1496">
        <dgm:presLayoutVars>
          <dgm:chMax/>
          <dgm:chPref val="3"/>
          <dgm:bulletEnabled val="1"/>
        </dgm:presLayoutVars>
      </dgm:prSet>
      <dgm:spPr/>
    </dgm:pt>
    <dgm:pt modelId="{BFA6952B-E628-44A6-8BF3-02C1A5D91243}" type="pres">
      <dgm:prSet presAssocID="{014F571F-50F3-4172-9097-AB7C8F052C2E}" presName="childText3" presStyleLbl="solidAlignAcc1" presStyleIdx="2" presStyleCnt="4" custLinFactNeighborX="-8031">
        <dgm:presLayoutVars>
          <dgm:chMax val="0"/>
          <dgm:chPref val="0"/>
          <dgm:bulletEnabled val="1"/>
        </dgm:presLayoutVars>
      </dgm:prSet>
      <dgm:spPr/>
    </dgm:pt>
    <dgm:pt modelId="{97F34C6D-67EB-4311-9A9D-28090C1631A5}" type="pres">
      <dgm:prSet presAssocID="{F3064637-CACC-45F1-9667-1913DF828445}" presName="parentText4" presStyleLbl="node1" presStyleIdx="3" presStyleCnt="4" custLinFactNeighborX="-4941">
        <dgm:presLayoutVars>
          <dgm:chMax/>
          <dgm:chPref val="3"/>
          <dgm:bulletEnabled val="1"/>
        </dgm:presLayoutVars>
      </dgm:prSet>
      <dgm:spPr/>
    </dgm:pt>
    <dgm:pt modelId="{5AF1DC64-9C0D-4414-9ADA-85C2D277B454}" type="pres">
      <dgm:prSet presAssocID="{F3064637-CACC-45F1-9667-1913DF828445}" presName="childText4" presStyleLbl="solidAlignAcc1" presStyleIdx="3" presStyleCnt="4" custLinFactNeighborX="-6554" custLinFactNeighborY="-407">
        <dgm:presLayoutVars>
          <dgm:chMax val="0"/>
          <dgm:chPref val="0"/>
          <dgm:bulletEnabled val="1"/>
        </dgm:presLayoutVars>
      </dgm:prSet>
      <dgm:spPr/>
    </dgm:pt>
  </dgm:ptLst>
  <dgm:cxnLst>
    <dgm:cxn modelId="{E93CD50D-C75D-4A99-A616-FDA0C6BF74F2}" srcId="{014F571F-50F3-4172-9097-AB7C8F052C2E}" destId="{305F0396-E026-49A4-99E1-6235A86F23BA}" srcOrd="0" destOrd="0" parTransId="{F8A73B49-18AB-45DD-8DD6-A3E1367BE99E}" sibTransId="{CDAE96C7-ABD2-4B34-9C06-52A3B166068B}"/>
    <dgm:cxn modelId="{32C5B62A-962B-4410-8550-89930F72C226}" type="presOf" srcId="{014F571F-50F3-4172-9097-AB7C8F052C2E}" destId="{FFBA3131-2634-4BCF-A2FD-66FFDC0C0F81}" srcOrd="0" destOrd="0" presId="urn:microsoft.com/office/officeart/2009/3/layout/IncreasingArrowsProcess"/>
    <dgm:cxn modelId="{7E398540-9738-48B7-8D9C-721D11836255}" srcId="{D6341515-DA86-468C-B413-B357F3DDD35D}" destId="{F3064637-CACC-45F1-9667-1913DF828445}" srcOrd="3" destOrd="0" parTransId="{1CB99113-4A64-400A-8B3E-17CDD553874D}" sibTransId="{1AB73052-DE9C-43EC-A013-D3160270EF24}"/>
    <dgm:cxn modelId="{9E413944-A565-4D3D-97DA-438A3D5C386E}" type="presOf" srcId="{6921583B-95EC-4917-872D-99EBF1B9F999}" destId="{00008169-C294-4868-A724-E37B37A290A5}" srcOrd="0" destOrd="0" presId="urn:microsoft.com/office/officeart/2009/3/layout/IncreasingArrowsProcess"/>
    <dgm:cxn modelId="{1957306E-6A86-414F-8904-9E1284E04D59}" srcId="{D6341515-DA86-468C-B413-B357F3DDD35D}" destId="{12F5F909-2AAE-4AAE-AAF8-5C6A99D2DEE2}" srcOrd="1" destOrd="0" parTransId="{943114B1-B6F8-435F-B484-DE02C034AB1B}" sibTransId="{100944CD-E6DF-4D58-AFEC-61F66847A452}"/>
    <dgm:cxn modelId="{44DEAF6E-42BB-4009-90A9-906026D4BDBB}" type="presOf" srcId="{F3064637-CACC-45F1-9667-1913DF828445}" destId="{97F34C6D-67EB-4311-9A9D-28090C1631A5}" srcOrd="0" destOrd="0" presId="urn:microsoft.com/office/officeart/2009/3/layout/IncreasingArrowsProcess"/>
    <dgm:cxn modelId="{9A6AB44E-F14C-4CC7-A4C7-C7761DD6AAE7}" type="presOf" srcId="{305F0396-E026-49A4-99E1-6235A86F23BA}" destId="{BFA6952B-E628-44A6-8BF3-02C1A5D91243}" srcOrd="0" destOrd="0" presId="urn:microsoft.com/office/officeart/2009/3/layout/IncreasingArrowsProcess"/>
    <dgm:cxn modelId="{57283177-E959-4A33-BC27-51335D4C5CEE}" type="presOf" srcId="{AFBDA662-52DB-496A-BA80-7FCC9AF53F5F}" destId="{5AF1DC64-9C0D-4414-9ADA-85C2D277B454}" srcOrd="0" destOrd="0" presId="urn:microsoft.com/office/officeart/2009/3/layout/IncreasingArrowsProcess"/>
    <dgm:cxn modelId="{C2A3A87A-6595-434A-917C-8A5427E699B2}" srcId="{F3064637-CACC-45F1-9667-1913DF828445}" destId="{AFBDA662-52DB-496A-BA80-7FCC9AF53F5F}" srcOrd="0" destOrd="0" parTransId="{85CDB6D2-27D5-489F-B857-C34D0F20D4AC}" sibTransId="{75B5B0B5-2A31-4436-8632-5A5D6DDF5090}"/>
    <dgm:cxn modelId="{99F9F59C-A80F-49DC-97E2-0B0E57F0974A}" srcId="{123447B6-21AD-4DF8-B5C2-000B63B2B479}" destId="{B1F97CFB-AFB8-425D-AA57-8543B8544D16}" srcOrd="0" destOrd="0" parTransId="{FCB22A9D-44D5-4F77-BBDB-583F97FDDBC7}" sibTransId="{0EE6B8F3-D5DC-429D-80E2-64B0F5368937}"/>
    <dgm:cxn modelId="{50268ABA-44B9-4F22-8B6A-D8A7681BDEDB}" type="presOf" srcId="{D6341515-DA86-468C-B413-B357F3DDD35D}" destId="{3B8E0E07-6D0A-4DD2-8DF5-822C4AD84C2A}" srcOrd="0" destOrd="0" presId="urn:microsoft.com/office/officeart/2009/3/layout/IncreasingArrowsProcess"/>
    <dgm:cxn modelId="{991DFEC7-98E9-47F8-BEEB-61F3876BFAF4}" type="presOf" srcId="{12F5F909-2AAE-4AAE-AAF8-5C6A99D2DEE2}" destId="{5043E2FF-EF21-4163-9F99-D1C31B2DDDDE}" srcOrd="0" destOrd="0" presId="urn:microsoft.com/office/officeart/2009/3/layout/IncreasingArrowsProcess"/>
    <dgm:cxn modelId="{AB34D1CA-D802-4CBF-A9E1-55A4799CE816}" srcId="{D6341515-DA86-468C-B413-B357F3DDD35D}" destId="{123447B6-21AD-4DF8-B5C2-000B63B2B479}" srcOrd="0" destOrd="0" parTransId="{4AACCEBC-9704-40EA-9391-489CAE5E6783}" sibTransId="{101B4882-3668-4CAC-9A7F-181AAB40077C}"/>
    <dgm:cxn modelId="{C37E53DF-29EB-43B8-B582-2CA873BB4A4A}" srcId="{12F5F909-2AAE-4AAE-AAF8-5C6A99D2DEE2}" destId="{6921583B-95EC-4917-872D-99EBF1B9F999}" srcOrd="0" destOrd="0" parTransId="{54036889-8CE5-4A3A-A6BE-2EB1DDE9F7DD}" sibTransId="{D70222B2-538B-4F32-9D9D-4CA6B46FC7EE}"/>
    <dgm:cxn modelId="{6F0957E3-BFFF-45FC-B613-035AE22CFE13}" type="presOf" srcId="{B1F97CFB-AFB8-425D-AA57-8543B8544D16}" destId="{CB1C14B9-1F73-4607-B0C9-B5F296CC5A57}" srcOrd="0" destOrd="0" presId="urn:microsoft.com/office/officeart/2009/3/layout/IncreasingArrowsProcess"/>
    <dgm:cxn modelId="{7C685FF1-D952-4088-8C5C-EF9E9852C669}" srcId="{D6341515-DA86-468C-B413-B357F3DDD35D}" destId="{014F571F-50F3-4172-9097-AB7C8F052C2E}" srcOrd="2" destOrd="0" parTransId="{80BFFB57-17F6-4031-8684-695DE85E9D8B}" sibTransId="{0E9B1FA0-A4A9-4C86-AB32-CAA478BA5009}"/>
    <dgm:cxn modelId="{4D9A4AF7-93D7-4BDF-96D5-AB74BD2D2E1D}" type="presOf" srcId="{123447B6-21AD-4DF8-B5C2-000B63B2B479}" destId="{EC51EF63-C609-44B1-B6DA-1C3BA6E6DD0E}" srcOrd="0" destOrd="0" presId="urn:microsoft.com/office/officeart/2009/3/layout/IncreasingArrowsProcess"/>
    <dgm:cxn modelId="{F386C199-6100-42A6-BB39-CF8140237FE3}" type="presParOf" srcId="{3B8E0E07-6D0A-4DD2-8DF5-822C4AD84C2A}" destId="{EC51EF63-C609-44B1-B6DA-1C3BA6E6DD0E}" srcOrd="0" destOrd="0" presId="urn:microsoft.com/office/officeart/2009/3/layout/IncreasingArrowsProcess"/>
    <dgm:cxn modelId="{EE08BC1E-1673-46F7-8F4D-6DC24C2D4564}" type="presParOf" srcId="{3B8E0E07-6D0A-4DD2-8DF5-822C4AD84C2A}" destId="{CB1C14B9-1F73-4607-B0C9-B5F296CC5A57}" srcOrd="1" destOrd="0" presId="urn:microsoft.com/office/officeart/2009/3/layout/IncreasingArrowsProcess"/>
    <dgm:cxn modelId="{5DE100F3-72D9-4C97-A73E-F15C32F24ECF}" type="presParOf" srcId="{3B8E0E07-6D0A-4DD2-8DF5-822C4AD84C2A}" destId="{5043E2FF-EF21-4163-9F99-D1C31B2DDDDE}" srcOrd="2" destOrd="0" presId="urn:microsoft.com/office/officeart/2009/3/layout/IncreasingArrowsProcess"/>
    <dgm:cxn modelId="{97FD8B3A-CCBE-4A13-83DA-EF4E1B519578}" type="presParOf" srcId="{3B8E0E07-6D0A-4DD2-8DF5-822C4AD84C2A}" destId="{00008169-C294-4868-A724-E37B37A290A5}" srcOrd="3" destOrd="0" presId="urn:microsoft.com/office/officeart/2009/3/layout/IncreasingArrowsProcess"/>
    <dgm:cxn modelId="{DAF442DE-EEAB-401F-8BBA-4DB47485CD74}" type="presParOf" srcId="{3B8E0E07-6D0A-4DD2-8DF5-822C4AD84C2A}" destId="{FFBA3131-2634-4BCF-A2FD-66FFDC0C0F81}" srcOrd="4" destOrd="0" presId="urn:microsoft.com/office/officeart/2009/3/layout/IncreasingArrowsProcess"/>
    <dgm:cxn modelId="{BAE0EB15-9D4D-48FA-80AE-C44B37D351F3}" type="presParOf" srcId="{3B8E0E07-6D0A-4DD2-8DF5-822C4AD84C2A}" destId="{BFA6952B-E628-44A6-8BF3-02C1A5D91243}" srcOrd="5" destOrd="0" presId="urn:microsoft.com/office/officeart/2009/3/layout/IncreasingArrowsProcess"/>
    <dgm:cxn modelId="{DDDEC677-ECC4-4376-8EDA-6931D2994339}" type="presParOf" srcId="{3B8E0E07-6D0A-4DD2-8DF5-822C4AD84C2A}" destId="{97F34C6D-67EB-4311-9A9D-28090C1631A5}" srcOrd="6" destOrd="0" presId="urn:microsoft.com/office/officeart/2009/3/layout/IncreasingArrowsProcess"/>
    <dgm:cxn modelId="{5887388E-A30F-4351-A756-A25C50FB8093}" type="presParOf" srcId="{3B8E0E07-6D0A-4DD2-8DF5-822C4AD84C2A}" destId="{5AF1DC64-9C0D-4414-9ADA-85C2D277B454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17BCB9-EDF4-4128-B4A5-A794A006A0B7}" type="doc">
      <dgm:prSet loTypeId="urn:microsoft.com/office/officeart/2005/8/layout/hList6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B426FD10-0D2D-467B-BC0E-B2549CEB537A}">
      <dgm:prSet phldrT="[Текст]" custT="1"/>
      <dgm:spPr>
        <a:solidFill>
          <a:schemeClr val="bg1"/>
        </a:solidFill>
        <a:ln w="22225">
          <a:solidFill>
            <a:srgbClr val="ED1313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300" b="1" dirty="0">
              <a:solidFill>
                <a:schemeClr val="tx1"/>
              </a:solidFill>
              <a:latin typeface="+mn-lt"/>
            </a:rPr>
            <a:t>РУКОВОДСТВО ПОЛЬЗОВАТЕЛЯ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300" b="1" dirty="0">
            <a:solidFill>
              <a:schemeClr val="tx1"/>
            </a:solidFill>
            <a:latin typeface="+mn-lt"/>
          </a:endParaRPr>
        </a:p>
      </dgm:t>
    </dgm:pt>
    <dgm:pt modelId="{138866FF-41E5-4CFD-95D1-39F76F89E66F}" type="parTrans" cxnId="{24880584-64A9-4D16-BC6A-F2FE61F90283}">
      <dgm:prSet/>
      <dgm:spPr/>
      <dgm:t>
        <a:bodyPr/>
        <a:lstStyle/>
        <a:p>
          <a:endParaRPr lang="ru-RU"/>
        </a:p>
      </dgm:t>
    </dgm:pt>
    <dgm:pt modelId="{A5BBA956-AB13-438D-A661-935531CFEEA0}" type="sibTrans" cxnId="{24880584-64A9-4D16-BC6A-F2FE61F90283}">
      <dgm:prSet/>
      <dgm:spPr/>
      <dgm:t>
        <a:bodyPr/>
        <a:lstStyle/>
        <a:p>
          <a:endParaRPr lang="ru-RU"/>
        </a:p>
      </dgm:t>
    </dgm:pt>
    <dgm:pt modelId="{C45AB2E8-60FD-46B2-A2A1-21968E01FF6A}">
      <dgm:prSet phldrT="[Текст]"/>
      <dgm:spPr>
        <a:solidFill>
          <a:schemeClr val="bg1"/>
        </a:solidFill>
        <a:ln w="22225">
          <a:solidFill>
            <a:srgbClr val="ED1313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>
              <a:solidFill>
                <a:schemeClr val="tx1"/>
              </a:solidFill>
              <a:latin typeface="+mn-lt"/>
            </a:rPr>
            <a:t>УКАЗАНИЯ ДЛЯ СОЗДАНИЯ ЛИЧНОСТНОГО ПРОЕКТА</a:t>
          </a:r>
        </a:p>
      </dgm:t>
    </dgm:pt>
    <dgm:pt modelId="{1801A583-689B-46AB-BD35-6D89FFDE0EC8}" type="parTrans" cxnId="{DB2ADC48-B7A7-4A92-9631-4D1FD46692F5}">
      <dgm:prSet/>
      <dgm:spPr/>
      <dgm:t>
        <a:bodyPr/>
        <a:lstStyle/>
        <a:p>
          <a:endParaRPr lang="ru-RU"/>
        </a:p>
      </dgm:t>
    </dgm:pt>
    <dgm:pt modelId="{B46DD2B1-5E52-452F-98E7-CD305025A020}" type="sibTrans" cxnId="{DB2ADC48-B7A7-4A92-9631-4D1FD46692F5}">
      <dgm:prSet/>
      <dgm:spPr/>
      <dgm:t>
        <a:bodyPr/>
        <a:lstStyle/>
        <a:p>
          <a:endParaRPr lang="ru-RU"/>
        </a:p>
      </dgm:t>
    </dgm:pt>
    <dgm:pt modelId="{FCB38E22-434F-426F-87A0-001E5DC8EDE8}">
      <dgm:prSet phldrT="[Текст]" custT="1"/>
      <dgm:spPr>
        <a:solidFill>
          <a:schemeClr val="bg1"/>
        </a:solidFill>
        <a:ln w="22225">
          <a:solidFill>
            <a:srgbClr val="ED1313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000" b="1" dirty="0">
              <a:solidFill>
                <a:schemeClr val="tx1"/>
              </a:solidFill>
              <a:latin typeface="+mn-lt"/>
            </a:rPr>
            <a:t>СЕРТИФИКАТ ЗДОРОВЬЯ</a:t>
          </a:r>
        </a:p>
      </dgm:t>
    </dgm:pt>
    <dgm:pt modelId="{19CA7D2C-3915-4320-B352-9F4AF8575051}" type="sibTrans" cxnId="{F18EFC66-B4BD-4BB0-BB00-EA3BAFD7EFEA}">
      <dgm:prSet/>
      <dgm:spPr/>
      <dgm:t>
        <a:bodyPr/>
        <a:lstStyle/>
        <a:p>
          <a:endParaRPr lang="ru-RU"/>
        </a:p>
      </dgm:t>
    </dgm:pt>
    <dgm:pt modelId="{68A19647-BB03-4266-B117-5C94CBD0FA23}" type="parTrans" cxnId="{F18EFC66-B4BD-4BB0-BB00-EA3BAFD7EFEA}">
      <dgm:prSet/>
      <dgm:spPr/>
      <dgm:t>
        <a:bodyPr/>
        <a:lstStyle/>
        <a:p>
          <a:endParaRPr lang="ru-RU"/>
        </a:p>
      </dgm:t>
    </dgm:pt>
    <dgm:pt modelId="{338A073D-2EF8-4847-8649-EAF885FFD8E8}">
      <dgm:prSet custT="1"/>
      <dgm:spPr/>
      <dgm:t>
        <a:bodyPr/>
        <a:lstStyle/>
        <a:p>
          <a:r>
            <a:rPr lang="ru-RU" sz="2000" dirty="0">
              <a:solidFill>
                <a:schemeClr val="bg2">
                  <a:lumMod val="50000"/>
                </a:schemeClr>
              </a:solidFill>
              <a:latin typeface="+mn-lt"/>
            </a:rPr>
            <a:t>студент вводит свои показатели и результаты, проводит сравнительно-сопоставительный  анализ</a:t>
          </a:r>
        </a:p>
      </dgm:t>
    </dgm:pt>
    <dgm:pt modelId="{A19CCFD9-05FE-43D8-BC92-53C0E4D6B967}" type="parTrans" cxnId="{4B70CE2B-3A4A-403A-8575-5CFF9E62B21A}">
      <dgm:prSet/>
      <dgm:spPr/>
      <dgm:t>
        <a:bodyPr/>
        <a:lstStyle/>
        <a:p>
          <a:endParaRPr lang="ru-RU"/>
        </a:p>
      </dgm:t>
    </dgm:pt>
    <dgm:pt modelId="{85CF2C1D-5F24-497D-A5DF-64B6F713B7E8}" type="sibTrans" cxnId="{4B70CE2B-3A4A-403A-8575-5CFF9E62B21A}">
      <dgm:prSet/>
      <dgm:spPr/>
      <dgm:t>
        <a:bodyPr/>
        <a:lstStyle/>
        <a:p>
          <a:endParaRPr lang="ru-RU"/>
        </a:p>
      </dgm:t>
    </dgm:pt>
    <dgm:pt modelId="{5C3548D3-4225-4D8E-957C-A7C7D08B1762}" type="pres">
      <dgm:prSet presAssocID="{4917BCB9-EDF4-4128-B4A5-A794A006A0B7}" presName="Name0" presStyleCnt="0">
        <dgm:presLayoutVars>
          <dgm:dir/>
          <dgm:resizeHandles val="exact"/>
        </dgm:presLayoutVars>
      </dgm:prSet>
      <dgm:spPr/>
    </dgm:pt>
    <dgm:pt modelId="{92BC0B3E-445B-4D43-8935-15ACDAB59F07}" type="pres">
      <dgm:prSet presAssocID="{FCB38E22-434F-426F-87A0-001E5DC8EDE8}" presName="node" presStyleLbl="node1" presStyleIdx="0" presStyleCnt="3">
        <dgm:presLayoutVars>
          <dgm:bulletEnabled val="1"/>
        </dgm:presLayoutVars>
      </dgm:prSet>
      <dgm:spPr/>
    </dgm:pt>
    <dgm:pt modelId="{4C386F66-B160-4950-936B-D3CD21D167E6}" type="pres">
      <dgm:prSet presAssocID="{19CA7D2C-3915-4320-B352-9F4AF8575051}" presName="sibTrans" presStyleCnt="0"/>
      <dgm:spPr/>
    </dgm:pt>
    <dgm:pt modelId="{2F373181-15CE-4E8C-9B20-967D49B7618D}" type="pres">
      <dgm:prSet presAssocID="{B426FD10-0D2D-467B-BC0E-B2549CEB537A}" presName="node" presStyleLbl="node1" presStyleIdx="1" presStyleCnt="3">
        <dgm:presLayoutVars>
          <dgm:bulletEnabled val="1"/>
        </dgm:presLayoutVars>
      </dgm:prSet>
      <dgm:spPr/>
    </dgm:pt>
    <dgm:pt modelId="{AA9AB0ED-E5E4-4D63-81A9-EF6A4C4F0ED6}" type="pres">
      <dgm:prSet presAssocID="{A5BBA956-AB13-438D-A661-935531CFEEA0}" presName="sibTrans" presStyleCnt="0"/>
      <dgm:spPr/>
    </dgm:pt>
    <dgm:pt modelId="{B0B037CE-5462-4DFA-A503-0009AB0781FD}" type="pres">
      <dgm:prSet presAssocID="{C45AB2E8-60FD-46B2-A2A1-21968E01FF6A}" presName="node" presStyleLbl="node1" presStyleIdx="2" presStyleCnt="3">
        <dgm:presLayoutVars>
          <dgm:bulletEnabled val="1"/>
        </dgm:presLayoutVars>
      </dgm:prSet>
      <dgm:spPr/>
    </dgm:pt>
  </dgm:ptLst>
  <dgm:cxnLst>
    <dgm:cxn modelId="{A5B2461D-CFD9-402A-BA48-E2F855A3B20E}" type="presOf" srcId="{B426FD10-0D2D-467B-BC0E-B2549CEB537A}" destId="{2F373181-15CE-4E8C-9B20-967D49B7618D}" srcOrd="0" destOrd="0" presId="urn:microsoft.com/office/officeart/2005/8/layout/hList6"/>
    <dgm:cxn modelId="{4B70CE2B-3A4A-403A-8575-5CFF9E62B21A}" srcId="{FCB38E22-434F-426F-87A0-001E5DC8EDE8}" destId="{338A073D-2EF8-4847-8649-EAF885FFD8E8}" srcOrd="0" destOrd="0" parTransId="{A19CCFD9-05FE-43D8-BC92-53C0E4D6B967}" sibTransId="{85CF2C1D-5F24-497D-A5DF-64B6F713B7E8}"/>
    <dgm:cxn modelId="{45F66944-1D71-4850-9C6B-7BFF7582B537}" type="presOf" srcId="{C45AB2E8-60FD-46B2-A2A1-21968E01FF6A}" destId="{B0B037CE-5462-4DFA-A503-0009AB0781FD}" srcOrd="0" destOrd="0" presId="urn:microsoft.com/office/officeart/2005/8/layout/hList6"/>
    <dgm:cxn modelId="{F18EFC66-B4BD-4BB0-BB00-EA3BAFD7EFEA}" srcId="{4917BCB9-EDF4-4128-B4A5-A794A006A0B7}" destId="{FCB38E22-434F-426F-87A0-001E5DC8EDE8}" srcOrd="0" destOrd="0" parTransId="{68A19647-BB03-4266-B117-5C94CBD0FA23}" sibTransId="{19CA7D2C-3915-4320-B352-9F4AF8575051}"/>
    <dgm:cxn modelId="{DB2ADC48-B7A7-4A92-9631-4D1FD46692F5}" srcId="{4917BCB9-EDF4-4128-B4A5-A794A006A0B7}" destId="{C45AB2E8-60FD-46B2-A2A1-21968E01FF6A}" srcOrd="2" destOrd="0" parTransId="{1801A583-689B-46AB-BD35-6D89FFDE0EC8}" sibTransId="{B46DD2B1-5E52-452F-98E7-CD305025A020}"/>
    <dgm:cxn modelId="{AAB4BE5A-B6F0-4373-9986-EB2334A379EF}" type="presOf" srcId="{4917BCB9-EDF4-4128-B4A5-A794A006A0B7}" destId="{5C3548D3-4225-4D8E-957C-A7C7D08B1762}" srcOrd="0" destOrd="0" presId="urn:microsoft.com/office/officeart/2005/8/layout/hList6"/>
    <dgm:cxn modelId="{24880584-64A9-4D16-BC6A-F2FE61F90283}" srcId="{4917BCB9-EDF4-4128-B4A5-A794A006A0B7}" destId="{B426FD10-0D2D-467B-BC0E-B2549CEB537A}" srcOrd="1" destOrd="0" parTransId="{138866FF-41E5-4CFD-95D1-39F76F89E66F}" sibTransId="{A5BBA956-AB13-438D-A661-935531CFEEA0}"/>
    <dgm:cxn modelId="{8C1CE49D-6245-4221-92F5-EFE112201E78}" type="presOf" srcId="{338A073D-2EF8-4847-8649-EAF885FFD8E8}" destId="{92BC0B3E-445B-4D43-8935-15ACDAB59F07}" srcOrd="0" destOrd="1" presId="urn:microsoft.com/office/officeart/2005/8/layout/hList6"/>
    <dgm:cxn modelId="{216A49F5-A201-4E50-8A13-47481687DCBA}" type="presOf" srcId="{FCB38E22-434F-426F-87A0-001E5DC8EDE8}" destId="{92BC0B3E-445B-4D43-8935-15ACDAB59F07}" srcOrd="0" destOrd="0" presId="urn:microsoft.com/office/officeart/2005/8/layout/hList6"/>
    <dgm:cxn modelId="{31BF97AF-E918-4853-B9F5-97F1428792C1}" type="presParOf" srcId="{5C3548D3-4225-4D8E-957C-A7C7D08B1762}" destId="{92BC0B3E-445B-4D43-8935-15ACDAB59F07}" srcOrd="0" destOrd="0" presId="urn:microsoft.com/office/officeart/2005/8/layout/hList6"/>
    <dgm:cxn modelId="{6BBDA93E-3F0A-42FD-A709-592508D1BE67}" type="presParOf" srcId="{5C3548D3-4225-4D8E-957C-A7C7D08B1762}" destId="{4C386F66-B160-4950-936B-D3CD21D167E6}" srcOrd="1" destOrd="0" presId="urn:microsoft.com/office/officeart/2005/8/layout/hList6"/>
    <dgm:cxn modelId="{99C7D438-AC55-4220-9209-EE00C5F43AF0}" type="presParOf" srcId="{5C3548D3-4225-4D8E-957C-A7C7D08B1762}" destId="{2F373181-15CE-4E8C-9B20-967D49B7618D}" srcOrd="2" destOrd="0" presId="urn:microsoft.com/office/officeart/2005/8/layout/hList6"/>
    <dgm:cxn modelId="{C6D60F3F-AE39-4C98-AAFA-5E2D8FAE10AD}" type="presParOf" srcId="{5C3548D3-4225-4D8E-957C-A7C7D08B1762}" destId="{AA9AB0ED-E5E4-4D63-81A9-EF6A4C4F0ED6}" srcOrd="3" destOrd="0" presId="urn:microsoft.com/office/officeart/2005/8/layout/hList6"/>
    <dgm:cxn modelId="{CC7E9C55-6E89-4CD7-9B0A-A440D899BB8F}" type="presParOf" srcId="{5C3548D3-4225-4D8E-957C-A7C7D08B1762}" destId="{B0B037CE-5462-4DFA-A503-0009AB0781FD}" srcOrd="4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A4B39-7EF2-4A5C-9F5D-C7ED7EA0D46C}">
      <dsp:nvSpPr>
        <dsp:cNvPr id="0" name=""/>
        <dsp:cNvSpPr/>
      </dsp:nvSpPr>
      <dsp:spPr>
        <a:xfrm>
          <a:off x="168470" y="1270076"/>
          <a:ext cx="3389555" cy="18830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+mn-lt"/>
            </a:rPr>
            <a:t>ФГОС(3 ++): универсальная компетенция и индикаторы  ее успеха</a:t>
          </a:r>
        </a:p>
      </dsp:txBody>
      <dsp:txXfrm>
        <a:off x="223624" y="1325230"/>
        <a:ext cx="3279247" cy="1772778"/>
      </dsp:txXfrm>
    </dsp:sp>
    <dsp:sp modelId="{D1B17434-9A50-4DE7-9EE5-E88DA735D271}">
      <dsp:nvSpPr>
        <dsp:cNvPr id="0" name=""/>
        <dsp:cNvSpPr/>
      </dsp:nvSpPr>
      <dsp:spPr>
        <a:xfrm>
          <a:off x="3878627" y="1847694"/>
          <a:ext cx="1925163" cy="8473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3878627" y="2017172"/>
        <a:ext cx="1670947" cy="508432"/>
      </dsp:txXfrm>
    </dsp:sp>
    <dsp:sp modelId="{70E8B7DA-95DF-4CAC-B9AC-9DBDDDB59455}">
      <dsp:nvSpPr>
        <dsp:cNvPr id="0" name=""/>
        <dsp:cNvSpPr/>
      </dsp:nvSpPr>
      <dsp:spPr>
        <a:xfrm>
          <a:off x="6124393" y="1389614"/>
          <a:ext cx="3389555" cy="18830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самоорганизация и саморазвитие, включая сохранение здоровья</a:t>
          </a:r>
          <a:endParaRPr lang="ru-RU" sz="2500" kern="1200" dirty="0"/>
        </a:p>
      </dsp:txBody>
      <dsp:txXfrm>
        <a:off x="6179547" y="1444768"/>
        <a:ext cx="3279247" cy="1772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A4B39-7EF2-4A5C-9F5D-C7ED7EA0D46C}">
      <dsp:nvSpPr>
        <dsp:cNvPr id="0" name=""/>
        <dsp:cNvSpPr/>
      </dsp:nvSpPr>
      <dsp:spPr>
        <a:xfrm>
          <a:off x="167302" y="1456854"/>
          <a:ext cx="3888026" cy="2160014"/>
        </a:xfrm>
        <a:prstGeom prst="roundRect">
          <a:avLst>
            <a:gd name="adj" fmla="val 10000"/>
          </a:avLst>
        </a:prstGeom>
        <a:solidFill>
          <a:srgbClr val="ED7D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latin typeface="+mn-lt"/>
            </a:rPr>
            <a:t>изыскание актив­ных методов стимулирования учебно-познавательной деятельности студентов</a:t>
          </a:r>
        </a:p>
      </dsp:txBody>
      <dsp:txXfrm>
        <a:off x="230567" y="1520119"/>
        <a:ext cx="3761496" cy="2033484"/>
      </dsp:txXfrm>
    </dsp:sp>
    <dsp:sp modelId="{D1B17434-9A50-4DE7-9EE5-E88DA735D271}">
      <dsp:nvSpPr>
        <dsp:cNvPr id="0" name=""/>
        <dsp:cNvSpPr/>
      </dsp:nvSpPr>
      <dsp:spPr>
        <a:xfrm>
          <a:off x="4423078" y="2119417"/>
          <a:ext cx="2208279" cy="9720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>
            <a:latin typeface="+mj-lt"/>
          </a:endParaRPr>
        </a:p>
      </dsp:txBody>
      <dsp:txXfrm>
        <a:off x="4423078" y="2313818"/>
        <a:ext cx="1916677" cy="583204"/>
      </dsp:txXfrm>
    </dsp:sp>
    <dsp:sp modelId="{70E8B7DA-95DF-4CAC-B9AC-9DBDDDB59455}">
      <dsp:nvSpPr>
        <dsp:cNvPr id="0" name=""/>
        <dsp:cNvSpPr/>
      </dsp:nvSpPr>
      <dsp:spPr>
        <a:xfrm>
          <a:off x="6999108" y="1593972"/>
          <a:ext cx="3888026" cy="21600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>
              <a:latin typeface="+mn-lt"/>
            </a:rPr>
            <a:t>раскрытие духовных и физических сил человека</a:t>
          </a:r>
          <a:endParaRPr lang="ru-RU" sz="2600" kern="1200" dirty="0">
            <a:latin typeface="+mn-lt"/>
          </a:endParaRPr>
        </a:p>
      </dsp:txBody>
      <dsp:txXfrm>
        <a:off x="7062373" y="1657237"/>
        <a:ext cx="3761496" cy="20334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4B76-BEA9-4E5F-BF57-1380F0D83E3A}">
      <dsp:nvSpPr>
        <dsp:cNvPr id="0" name=""/>
        <dsp:cNvSpPr/>
      </dsp:nvSpPr>
      <dsp:spPr>
        <a:xfrm>
          <a:off x="0" y="935339"/>
          <a:ext cx="3523728" cy="3713662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latin typeface="+mn-lt"/>
            </a:rPr>
            <a:t>Теоретические методы: </a:t>
          </a:r>
          <a:r>
            <a:rPr lang="ru-RU" sz="2300" kern="1200" dirty="0">
              <a:latin typeface="+mn-lt"/>
            </a:rPr>
            <a:t>сравнительно-сопоставительный анализ методико-педагогической литературы, обобщение опыта</a:t>
          </a:r>
        </a:p>
      </dsp:txBody>
      <dsp:txXfrm>
        <a:off x="563796" y="935339"/>
        <a:ext cx="2959931" cy="3713662"/>
      </dsp:txXfrm>
    </dsp:sp>
    <dsp:sp modelId="{928E1BF8-2797-4E8C-8BA5-F444F432E6E7}">
      <dsp:nvSpPr>
        <dsp:cNvPr id="0" name=""/>
        <dsp:cNvSpPr/>
      </dsp:nvSpPr>
      <dsp:spPr>
        <a:xfrm>
          <a:off x="934533" y="0"/>
          <a:ext cx="1257105" cy="1213334"/>
        </a:xfrm>
        <a:prstGeom prst="ellipse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Т</a:t>
          </a:r>
        </a:p>
      </dsp:txBody>
      <dsp:txXfrm>
        <a:off x="1118632" y="177689"/>
        <a:ext cx="888907" cy="857956"/>
      </dsp:txXfrm>
    </dsp:sp>
    <dsp:sp modelId="{2EAEA5FD-621F-4A8F-BF64-DA1E63988E90}">
      <dsp:nvSpPr>
        <dsp:cNvPr id="0" name=""/>
        <dsp:cNvSpPr/>
      </dsp:nvSpPr>
      <dsp:spPr>
        <a:xfrm>
          <a:off x="3736321" y="923109"/>
          <a:ext cx="3763247" cy="3725892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latin typeface="+mn-lt"/>
            </a:rPr>
            <a:t>Эмпирические методы: </a:t>
          </a:r>
          <a:r>
            <a:rPr lang="ru-RU" sz="2200" kern="1200" dirty="0">
              <a:latin typeface="+mn-lt"/>
            </a:rPr>
            <a:t>обсервационные, психолого-педагогические, медико-биологические, экспериментальные, компьютерная диагностика, методы математической статистики</a:t>
          </a:r>
        </a:p>
      </dsp:txBody>
      <dsp:txXfrm>
        <a:off x="4338441" y="923109"/>
        <a:ext cx="3161128" cy="3725892"/>
      </dsp:txXfrm>
    </dsp:sp>
    <dsp:sp modelId="{C3C2865A-5CE6-47A7-ADBE-8B6EB2E90FE7}">
      <dsp:nvSpPr>
        <dsp:cNvPr id="0" name=""/>
        <dsp:cNvSpPr/>
      </dsp:nvSpPr>
      <dsp:spPr>
        <a:xfrm>
          <a:off x="5093250" y="0"/>
          <a:ext cx="1206303" cy="1206303"/>
        </a:xfrm>
        <a:prstGeom prst="ellipse">
          <a:avLst/>
        </a:prstGeom>
        <a:solidFill>
          <a:schemeClr val="bg2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Э</a:t>
          </a:r>
        </a:p>
      </dsp:txBody>
      <dsp:txXfrm>
        <a:off x="5269909" y="176659"/>
        <a:ext cx="852985" cy="8529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1EF63-C609-44B1-B6DA-1C3BA6E6DD0E}">
      <dsp:nvSpPr>
        <dsp:cNvPr id="0" name=""/>
        <dsp:cNvSpPr/>
      </dsp:nvSpPr>
      <dsp:spPr>
        <a:xfrm>
          <a:off x="131262" y="50212"/>
          <a:ext cx="10770938" cy="1568086"/>
        </a:xfrm>
        <a:prstGeom prst="rightArrow">
          <a:avLst>
            <a:gd name="adj1" fmla="val 50000"/>
            <a:gd name="adj2" fmla="val 5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48934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+mn-lt"/>
            </a:rPr>
            <a:t>1 этап</a:t>
          </a:r>
          <a:endParaRPr lang="ru-RU" sz="2800" kern="1200" dirty="0">
            <a:latin typeface="+mn-lt"/>
          </a:endParaRPr>
        </a:p>
      </dsp:txBody>
      <dsp:txXfrm>
        <a:off x="131262" y="442234"/>
        <a:ext cx="10378917" cy="784043"/>
      </dsp:txXfrm>
    </dsp:sp>
    <dsp:sp modelId="{CB1C14B9-1F73-4607-B0C9-B5F296CC5A57}">
      <dsp:nvSpPr>
        <dsp:cNvPr id="0" name=""/>
        <dsp:cNvSpPr/>
      </dsp:nvSpPr>
      <dsp:spPr>
        <a:xfrm>
          <a:off x="131298" y="1250273"/>
          <a:ext cx="2482701" cy="29004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>
              <a:latin typeface="+mn-lt"/>
            </a:rPr>
            <a:t>разработана система диагностических процедур</a:t>
          </a:r>
          <a:endParaRPr lang="ru-RU" sz="2400" kern="1200" dirty="0">
            <a:latin typeface="+mn-lt"/>
          </a:endParaRPr>
        </a:p>
      </dsp:txBody>
      <dsp:txXfrm>
        <a:off x="131298" y="1250273"/>
        <a:ext cx="2482701" cy="2900488"/>
      </dsp:txXfrm>
    </dsp:sp>
    <dsp:sp modelId="{5043E2FF-EF21-4163-9F99-D1C31B2DDDDE}">
      <dsp:nvSpPr>
        <dsp:cNvPr id="0" name=""/>
        <dsp:cNvSpPr/>
      </dsp:nvSpPr>
      <dsp:spPr>
        <a:xfrm>
          <a:off x="2641125" y="572722"/>
          <a:ext cx="8323379" cy="1568086"/>
        </a:xfrm>
        <a:prstGeom prst="rightArrow">
          <a:avLst>
            <a:gd name="adj1" fmla="val 50000"/>
            <a:gd name="adj2" fmla="val 50000"/>
          </a:avLst>
        </a:prstGeom>
        <a:solidFill>
          <a:srgbClr val="FFC1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48934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2 этап</a:t>
          </a:r>
        </a:p>
      </dsp:txBody>
      <dsp:txXfrm>
        <a:off x="2641125" y="964744"/>
        <a:ext cx="7931358" cy="784043"/>
      </dsp:txXfrm>
    </dsp:sp>
    <dsp:sp modelId="{00008169-C294-4868-A724-E37B37A290A5}">
      <dsp:nvSpPr>
        <dsp:cNvPr id="0" name=""/>
        <dsp:cNvSpPr/>
      </dsp:nvSpPr>
      <dsp:spPr>
        <a:xfrm>
          <a:off x="2658688" y="1784501"/>
          <a:ext cx="2482701" cy="28265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+mn-lt"/>
            </a:rPr>
            <a:t>в процессе констатирующего эксперимента, осуществлена комплексная самодиагностика психофизических состояний различных категорий респондентов</a:t>
          </a:r>
          <a:endParaRPr lang="ru-RU" sz="2000" kern="1200" dirty="0">
            <a:latin typeface="+mn-lt"/>
          </a:endParaRPr>
        </a:p>
      </dsp:txBody>
      <dsp:txXfrm>
        <a:off x="2658688" y="1784501"/>
        <a:ext cx="2482701" cy="2826558"/>
      </dsp:txXfrm>
    </dsp:sp>
    <dsp:sp modelId="{FFBA3131-2634-4BCF-A2FD-66FFDC0C0F81}">
      <dsp:nvSpPr>
        <dsp:cNvPr id="0" name=""/>
        <dsp:cNvSpPr/>
      </dsp:nvSpPr>
      <dsp:spPr>
        <a:xfrm>
          <a:off x="5164866" y="1118691"/>
          <a:ext cx="5805535" cy="1568086"/>
        </a:xfrm>
        <a:prstGeom prst="rightArrow">
          <a:avLst>
            <a:gd name="adj1" fmla="val 50000"/>
            <a:gd name="adj2" fmla="val 50000"/>
          </a:avLst>
        </a:prstGeom>
        <a:solidFill>
          <a:srgbClr val="ED7D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48934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3 этап</a:t>
          </a:r>
        </a:p>
      </dsp:txBody>
      <dsp:txXfrm>
        <a:off x="5164866" y="1510713"/>
        <a:ext cx="5413514" cy="784043"/>
      </dsp:txXfrm>
    </dsp:sp>
    <dsp:sp modelId="{BFA6952B-E628-44A6-8BF3-02C1A5D91243}">
      <dsp:nvSpPr>
        <dsp:cNvPr id="0" name=""/>
        <dsp:cNvSpPr/>
      </dsp:nvSpPr>
      <dsp:spPr>
        <a:xfrm>
          <a:off x="5176569" y="2307012"/>
          <a:ext cx="2482701" cy="28454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+mn-lt"/>
            </a:rPr>
            <a:t>в процессе  формирующего эксперимента разрабатывались личные проекты самоуправления и саморазвития   по дисциплине «Физическая культура и спорт»</a:t>
          </a:r>
          <a:endParaRPr lang="ru-RU" sz="2000" kern="1200" dirty="0">
            <a:latin typeface="+mn-lt"/>
          </a:endParaRPr>
        </a:p>
      </dsp:txBody>
      <dsp:txXfrm>
        <a:off x="5176569" y="2307012"/>
        <a:ext cx="2482701" cy="2845457"/>
      </dsp:txXfrm>
    </dsp:sp>
    <dsp:sp modelId="{97F34C6D-67EB-4311-9A9D-28090C1631A5}">
      <dsp:nvSpPr>
        <dsp:cNvPr id="0" name=""/>
        <dsp:cNvSpPr/>
      </dsp:nvSpPr>
      <dsp:spPr>
        <a:xfrm>
          <a:off x="7694475" y="1617743"/>
          <a:ext cx="3322834" cy="1568086"/>
        </a:xfrm>
        <a:prstGeom prst="rightArrow">
          <a:avLst>
            <a:gd name="adj1" fmla="val 50000"/>
            <a:gd name="adj2" fmla="val 5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48934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4 этап</a:t>
          </a:r>
        </a:p>
      </dsp:txBody>
      <dsp:txXfrm>
        <a:off x="7694475" y="2009765"/>
        <a:ext cx="2930813" cy="784043"/>
      </dsp:txXfrm>
    </dsp:sp>
    <dsp:sp modelId="{5AF1DC64-9C0D-4414-9ADA-85C2D277B454}">
      <dsp:nvSpPr>
        <dsp:cNvPr id="0" name=""/>
        <dsp:cNvSpPr/>
      </dsp:nvSpPr>
      <dsp:spPr>
        <a:xfrm>
          <a:off x="7694458" y="2817805"/>
          <a:ext cx="2505320" cy="28788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+mn-lt"/>
            </a:rPr>
            <a:t>обоснована эффективность функционирования  информационно-диагностической системы для создания личностных проектов, обеспечена статистическая обработка данных</a:t>
          </a:r>
          <a:endParaRPr lang="ru-RU" sz="1900" kern="1200" dirty="0">
            <a:latin typeface="+mn-lt"/>
          </a:endParaRPr>
        </a:p>
      </dsp:txBody>
      <dsp:txXfrm>
        <a:off x="7694458" y="2817805"/>
        <a:ext cx="2505320" cy="28788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C0B3E-445B-4D43-8935-15ACDAB59F07}">
      <dsp:nvSpPr>
        <dsp:cNvPr id="0" name=""/>
        <dsp:cNvSpPr/>
      </dsp:nvSpPr>
      <dsp:spPr>
        <a:xfrm rot="16200000">
          <a:off x="-671997" y="673280"/>
          <a:ext cx="4684032" cy="3337470"/>
        </a:xfrm>
        <a:prstGeom prst="flowChartManualOperation">
          <a:avLst/>
        </a:prstGeom>
        <a:solidFill>
          <a:schemeClr val="bg1"/>
        </a:solidFill>
        <a:ln w="22225" cap="flat" cmpd="sng" algn="ctr">
          <a:solidFill>
            <a:srgbClr val="ED131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0" tIns="0" rIns="254000" bIns="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000" b="1" kern="1200" dirty="0">
              <a:solidFill>
                <a:schemeClr val="tx1"/>
              </a:solidFill>
              <a:latin typeface="+mn-lt"/>
            </a:rPr>
            <a:t>СЕРТИФИКАТ ЗДОРОВЬЯ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chemeClr val="bg2">
                  <a:lumMod val="50000"/>
                </a:schemeClr>
              </a:solidFill>
              <a:latin typeface="+mn-lt"/>
            </a:rPr>
            <a:t>студент вводит свои показатели и результаты, проводит сравнительно-сопоставительный  анализ</a:t>
          </a:r>
        </a:p>
      </dsp:txBody>
      <dsp:txXfrm rot="5400000">
        <a:off x="1284" y="936805"/>
        <a:ext cx="3337470" cy="2810420"/>
      </dsp:txXfrm>
    </dsp:sp>
    <dsp:sp modelId="{2F373181-15CE-4E8C-9B20-967D49B7618D}">
      <dsp:nvSpPr>
        <dsp:cNvPr id="0" name=""/>
        <dsp:cNvSpPr/>
      </dsp:nvSpPr>
      <dsp:spPr>
        <a:xfrm rot="16200000">
          <a:off x="2915784" y="673280"/>
          <a:ext cx="4684032" cy="3337470"/>
        </a:xfrm>
        <a:prstGeom prst="flowChartManualOperation">
          <a:avLst/>
        </a:prstGeom>
        <a:solidFill>
          <a:schemeClr val="bg1"/>
        </a:solidFill>
        <a:ln w="22225" cap="flat" cmpd="sng" algn="ctr">
          <a:solidFill>
            <a:srgbClr val="ED131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0955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300" b="1" kern="1200" dirty="0">
              <a:solidFill>
                <a:schemeClr val="tx1"/>
              </a:solidFill>
              <a:latin typeface="+mn-lt"/>
            </a:rPr>
            <a:t>РУКОВОДСТВО ПОЛЬЗОВАТЕЛЯ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300" b="1" kern="1200" dirty="0">
            <a:solidFill>
              <a:schemeClr val="tx1"/>
            </a:solidFill>
            <a:latin typeface="+mn-lt"/>
          </a:endParaRPr>
        </a:p>
      </dsp:txBody>
      <dsp:txXfrm rot="5400000">
        <a:off x="3589065" y="936805"/>
        <a:ext cx="3337470" cy="2810420"/>
      </dsp:txXfrm>
    </dsp:sp>
    <dsp:sp modelId="{B0B037CE-5462-4DFA-A503-0009AB0781FD}">
      <dsp:nvSpPr>
        <dsp:cNvPr id="0" name=""/>
        <dsp:cNvSpPr/>
      </dsp:nvSpPr>
      <dsp:spPr>
        <a:xfrm rot="16200000">
          <a:off x="6503565" y="673280"/>
          <a:ext cx="4684032" cy="3337470"/>
        </a:xfrm>
        <a:prstGeom prst="flowChartManualOperation">
          <a:avLst/>
        </a:prstGeom>
        <a:solidFill>
          <a:schemeClr val="bg1"/>
        </a:solidFill>
        <a:ln w="22225" cap="flat" cmpd="sng" algn="ctr">
          <a:solidFill>
            <a:srgbClr val="ED131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225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500" b="1" kern="1200" dirty="0">
              <a:solidFill>
                <a:schemeClr val="tx1"/>
              </a:solidFill>
              <a:latin typeface="+mn-lt"/>
            </a:rPr>
            <a:t>УКАЗАНИЯ ДЛЯ СОЗДАНИЯ ЛИЧНОСТНОГО ПРОЕКТА</a:t>
          </a:r>
        </a:p>
      </dsp:txBody>
      <dsp:txXfrm rot="5400000">
        <a:off x="7176846" y="936805"/>
        <a:ext cx="3337470" cy="2810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CF7DD-DD55-4DC2-A90E-7E2F5556AD29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53DB1-A351-4CE3-86E3-6C275586CD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19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3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03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2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65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0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89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30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73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65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9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8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D2329-2E8B-40A5-B88C-EA8377CAFFA4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5AF68-F7B0-44A6-8B44-A13487523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0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Microsoft_PowerPoint_Slide1.sldx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4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5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43124" y="4988076"/>
            <a:ext cx="7482038" cy="165576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2300" dirty="0" err="1"/>
              <a:t>Ямалетдинова</a:t>
            </a:r>
            <a:r>
              <a:rPr lang="ru-RU" sz="2300" dirty="0"/>
              <a:t> Г. ,  доктор педагогических наук, ГУ, </a:t>
            </a:r>
            <a:r>
              <a:rPr lang="ru-RU" sz="2300" dirty="0" err="1"/>
              <a:t>УрФУ</a:t>
            </a:r>
            <a:r>
              <a:rPr lang="ru-RU" sz="2300" dirty="0"/>
              <a:t>, Екатеринбург</a:t>
            </a:r>
          </a:p>
          <a:p>
            <a:pPr algn="r"/>
            <a:r>
              <a:rPr lang="ru-RU" sz="2300" dirty="0"/>
              <a:t> Макеева В., доктор педагогических наук, </a:t>
            </a:r>
            <a:r>
              <a:rPr lang="ru-RU" sz="2300" dirty="0" err="1"/>
              <a:t>РГУФКСМиТ</a:t>
            </a:r>
            <a:r>
              <a:rPr lang="ru-RU" sz="2300" dirty="0"/>
              <a:t>, Москва</a:t>
            </a:r>
          </a:p>
          <a:p>
            <a:pPr algn="r"/>
            <a:r>
              <a:rPr lang="ru-RU" sz="2300" dirty="0"/>
              <a:t>Летунов Е., магистр, ГУ, Екатеринбург</a:t>
            </a:r>
          </a:p>
          <a:p>
            <a:pPr algn="r"/>
            <a:r>
              <a:rPr lang="ru-RU" sz="2300" dirty="0"/>
              <a:t>Пушкина В.,  доктор биологических наук, МГОУ, Москва</a:t>
            </a:r>
          </a:p>
          <a:p>
            <a:pPr algn="r"/>
            <a:r>
              <a:rPr lang="ru-RU" sz="2300" dirty="0" err="1"/>
              <a:t>Гернет</a:t>
            </a:r>
            <a:r>
              <a:rPr lang="ru-RU" sz="2300" dirty="0"/>
              <a:t>  И., кандидат медицинских наук, МГОУ, Москва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317" r="-465" b="15819"/>
          <a:stretch/>
        </p:blipFill>
        <p:spPr>
          <a:xfrm>
            <a:off x="-98090" y="-29298"/>
            <a:ext cx="12366290" cy="6884777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 rot="16200000">
            <a:off x="1075123" y="-1202511"/>
            <a:ext cx="6884777" cy="9231203"/>
          </a:xfrm>
          <a:prstGeom prst="flowChartOffpageConnector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3348" y="1321904"/>
            <a:ext cx="8210350" cy="3284600"/>
          </a:xfrm>
          <a:noFill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4000" kern="800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cs typeface="Arial" panose="020B0604020202020204" pitchFamily="34" charset="0"/>
              </a:rPr>
              <a:t>Опыт работы мастерской по созданию личностных проектов в сфере физической культуры и спорта с использованием компьютерных программ</a:t>
            </a:r>
            <a:endParaRPr lang="ru-RU" sz="4400" kern="800" dirty="0">
              <a:ln>
                <a:solidFill>
                  <a:schemeClr val="tx1"/>
                </a:solidFill>
              </a:ln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48" y="5272331"/>
            <a:ext cx="7725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2">
                    <a:lumMod val="10000"/>
                  </a:schemeClr>
                </a:solidFill>
              </a:rPr>
              <a:t>Ямалетдинова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Г., доктор педагогических наук, ГУ,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</a:rPr>
              <a:t>УрФУ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, Екатеринбург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Летунов Е., магистр, ГУ</a:t>
            </a:r>
            <a:r>
              <a:rPr lang="ru-RU">
                <a:solidFill>
                  <a:schemeClr val="bg2">
                    <a:lumMod val="10000"/>
                  </a:schemeClr>
                </a:solidFill>
              </a:rPr>
              <a:t>, Екатеринбург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0199265" y="58855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88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300" i="1" dirty="0">
                <a:latin typeface="Arial Black" panose="020B0A04020102020204" pitchFamily="34" charset="0"/>
              </a:rPr>
              <a:t>Методический инструментарий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855919"/>
              </p:ext>
            </p:extLst>
          </p:nvPr>
        </p:nvGraphicFramePr>
        <p:xfrm>
          <a:off x="838200" y="1825625"/>
          <a:ext cx="10515600" cy="4684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4983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Arial Black" panose="020B0A04020102020204" pitchFamily="34" charset="0"/>
              </a:rPr>
              <a:t>Первый модуль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38200" y="1480456"/>
            <a:ext cx="237493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406432"/>
              </p:ext>
            </p:extLst>
          </p:nvPr>
        </p:nvGraphicFramePr>
        <p:xfrm>
          <a:off x="2144486" y="1480456"/>
          <a:ext cx="8186057" cy="525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Слайд" r:id="rId3" imgW="4570586" imgH="3427608" progId="PowerPoint.Slide.12">
                  <p:embed/>
                </p:oleObj>
              </mc:Choice>
              <mc:Fallback>
                <p:oleObj name="Слайд" r:id="rId3" imgW="4570586" imgH="3427608" progId="PowerPoint.Slide.12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486" y="1480456"/>
                        <a:ext cx="8186057" cy="5257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406432"/>
              </p:ext>
            </p:extLst>
          </p:nvPr>
        </p:nvGraphicFramePr>
        <p:xfrm>
          <a:off x="2296886" y="1632856"/>
          <a:ext cx="8186057" cy="525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Слайд" r:id="rId5" imgW="4570586" imgH="3427608" progId="PowerPoint.Slide.12">
                  <p:embed/>
                </p:oleObj>
              </mc:Choice>
              <mc:Fallback>
                <p:oleObj name="Слайд" r:id="rId5" imgW="4570586" imgH="3427608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6886" y="1632856"/>
                        <a:ext cx="8186057" cy="5257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9895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Arial Black" panose="020B0A04020102020204" pitchFamily="34" charset="0"/>
              </a:rPr>
              <a:t>Второй модуль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79370" y="1426028"/>
            <a:ext cx="208715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579257"/>
              </p:ext>
            </p:extLst>
          </p:nvPr>
        </p:nvGraphicFramePr>
        <p:xfrm>
          <a:off x="1938938" y="1426028"/>
          <a:ext cx="7815942" cy="5649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Слайд" r:id="rId3" imgW="4570586" imgH="3427608" progId="PowerPoint.Slide.12">
                  <p:embed/>
                </p:oleObj>
              </mc:Choice>
              <mc:Fallback>
                <p:oleObj name="Слайд" r:id="rId3" imgW="4570586" imgH="3427608" progId="PowerPoint.Slide.12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938" y="1426028"/>
                        <a:ext cx="7815942" cy="56493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867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Arial Black" panose="020B0A04020102020204" pitchFamily="34" charset="0"/>
              </a:rPr>
              <a:t>Третий модуль</a:t>
            </a:r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87285" y="1764915"/>
            <a:ext cx="22470297" cy="4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18376"/>
              </p:ext>
            </p:extLst>
          </p:nvPr>
        </p:nvGraphicFramePr>
        <p:xfrm>
          <a:off x="1687285" y="1524001"/>
          <a:ext cx="8618872" cy="5870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Слайд" r:id="rId3" imgW="4570586" imgH="3427608" progId="PowerPoint.Slide.12">
                  <p:embed/>
                </p:oleObj>
              </mc:Choice>
              <mc:Fallback>
                <p:oleObj name="Слайд" r:id="rId3" imgW="4570586" imgH="3427608" progId="PowerPoint.Slide.12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285" y="1524001"/>
                        <a:ext cx="8618872" cy="5870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0560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Четвертый модуль</a:t>
            </a:r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64129" y="1445759"/>
            <a:ext cx="1747043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907919"/>
              </p:ext>
            </p:extLst>
          </p:nvPr>
        </p:nvGraphicFramePr>
        <p:xfrm>
          <a:off x="1945640" y="1638435"/>
          <a:ext cx="8549640" cy="612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Слайд" r:id="rId3" imgW="4570586" imgH="3427608" progId="PowerPoint.Slide.12">
                  <p:embed/>
                </p:oleObj>
              </mc:Choice>
              <mc:Fallback>
                <p:oleObj name="Слайд" r:id="rId3" imgW="4570586" imgH="3427608" progId="PowerPoint.Slide.12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5640" y="1638435"/>
                        <a:ext cx="8549640" cy="61260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4638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9DB0CA-3255-477A-83FA-493A8077E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" y="1175657"/>
            <a:ext cx="5649080" cy="2988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52E9BC-1441-4652-B3A5-A9A24CA09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88" y="187778"/>
            <a:ext cx="5649079" cy="31760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817E23-9A15-467B-BC3F-41E36513E6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8"/>
          <a:stretch/>
        </p:blipFill>
        <p:spPr>
          <a:xfrm>
            <a:off x="2611048" y="3935186"/>
            <a:ext cx="4851109" cy="25749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57301" y="522514"/>
            <a:ext cx="4620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/>
              <a:t>Четвертый модуль</a:t>
            </a:r>
            <a:endParaRPr lang="ru-RU" sz="36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9DB0CA-3255-477A-83FA-493A8077E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3" y="1328057"/>
            <a:ext cx="5649080" cy="29881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9DB0CA-3255-477A-83FA-493A8077E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3" y="1480457"/>
            <a:ext cx="5649080" cy="29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8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CB15FB8-7468-46DF-ADBE-A4F4807B1D3E}"/>
              </a:ext>
            </a:extLst>
          </p:cNvPr>
          <p:cNvGrpSpPr/>
          <p:nvPr/>
        </p:nvGrpSpPr>
        <p:grpSpPr>
          <a:xfrm>
            <a:off x="1795093" y="5328209"/>
            <a:ext cx="4203991" cy="1313747"/>
            <a:chOff x="3909309" y="3528544"/>
            <a:chExt cx="4203991" cy="1313747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E15B478C-8AD6-44DF-9575-DFFDE6A6AF34}"/>
                </a:ext>
              </a:extLst>
            </p:cNvPr>
            <p:cNvSpPr/>
            <p:nvPr/>
          </p:nvSpPr>
          <p:spPr>
            <a:xfrm>
              <a:off x="3909309" y="3528544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07204C-9205-459A-9B1F-C3B1DA39170A}"/>
                </a:ext>
              </a:extLst>
            </p:cNvPr>
            <p:cNvSpPr txBox="1"/>
            <p:nvPr/>
          </p:nvSpPr>
          <p:spPr>
            <a:xfrm>
              <a:off x="3909309" y="3528544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845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kern="1200" dirty="0"/>
                <a:t>Переключение внимания</a:t>
              </a:r>
            </a:p>
          </p:txBody>
        </p: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2A7BAF3-C176-4EDD-B52E-33E59EC0E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Диагностика познавательных процессов</a:t>
            </a:r>
            <a:endParaRPr lang="ru-RU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C525858-77D9-40A6-A9AC-7B72EABA1C84}"/>
              </a:ext>
            </a:extLst>
          </p:cNvPr>
          <p:cNvGrpSpPr/>
          <p:nvPr/>
        </p:nvGrpSpPr>
        <p:grpSpPr>
          <a:xfrm>
            <a:off x="6422820" y="5328210"/>
            <a:ext cx="4203991" cy="1313747"/>
            <a:chOff x="3909309" y="3528544"/>
            <a:chExt cx="4203991" cy="1313747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7FE59111-F6CF-457D-B1B7-475DA79BFC68}"/>
                </a:ext>
              </a:extLst>
            </p:cNvPr>
            <p:cNvSpPr/>
            <p:nvPr/>
          </p:nvSpPr>
          <p:spPr>
            <a:xfrm>
              <a:off x="3909309" y="3528544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CD8011-2E20-44BD-ABB9-A04C902589DD}"/>
                </a:ext>
              </a:extLst>
            </p:cNvPr>
            <p:cNvSpPr txBox="1"/>
            <p:nvPr/>
          </p:nvSpPr>
          <p:spPr>
            <a:xfrm>
              <a:off x="3909309" y="3528544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845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kern="1200" dirty="0"/>
                <a:t>Уровень логического мышления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E6BB39F-CBCC-48E4-95D3-74C42345DC0D}"/>
              </a:ext>
            </a:extLst>
          </p:cNvPr>
          <p:cNvGrpSpPr/>
          <p:nvPr/>
        </p:nvGrpSpPr>
        <p:grpSpPr>
          <a:xfrm>
            <a:off x="6422820" y="3699528"/>
            <a:ext cx="4203991" cy="1243579"/>
            <a:chOff x="6188954" y="1874682"/>
            <a:chExt cx="4203991" cy="1313747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643244C-06E8-4E0B-BFC9-44A95BA3EDBF}"/>
                </a:ext>
              </a:extLst>
            </p:cNvPr>
            <p:cNvSpPr/>
            <p:nvPr/>
          </p:nvSpPr>
          <p:spPr>
            <a:xfrm>
              <a:off x="6188954" y="1874682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EB37E7-47BB-4D06-8A6D-01BC2ECDA6E8}"/>
                </a:ext>
              </a:extLst>
            </p:cNvPr>
            <p:cNvSpPr txBox="1"/>
            <p:nvPr/>
          </p:nvSpPr>
          <p:spPr>
            <a:xfrm>
              <a:off x="6188954" y="1874682"/>
              <a:ext cx="4203991" cy="1313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845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kern="1200" dirty="0"/>
                <a:t>Объем оперативной памяти 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D0F875A-19CE-4C97-A66C-821AAC8D9F60}"/>
              </a:ext>
            </a:extLst>
          </p:cNvPr>
          <p:cNvGrpSpPr/>
          <p:nvPr/>
        </p:nvGrpSpPr>
        <p:grpSpPr>
          <a:xfrm>
            <a:off x="6422820" y="2000007"/>
            <a:ext cx="4203991" cy="1313747"/>
            <a:chOff x="6190853" y="220820"/>
            <a:chExt cx="4203991" cy="1313747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DDA8DCE-152C-492D-9855-CDF8139BCBC4}"/>
                </a:ext>
              </a:extLst>
            </p:cNvPr>
            <p:cNvSpPr/>
            <p:nvPr/>
          </p:nvSpPr>
          <p:spPr>
            <a:xfrm>
              <a:off x="6190853" y="220820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58221E-8EBA-43CC-85EF-FB96DCD5B16B}"/>
                </a:ext>
              </a:extLst>
            </p:cNvPr>
            <p:cNvSpPr txBox="1"/>
            <p:nvPr/>
          </p:nvSpPr>
          <p:spPr>
            <a:xfrm>
              <a:off x="6190853" y="220820"/>
              <a:ext cx="4203991" cy="1313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845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kern="1200" dirty="0"/>
                <a:t>Объем внимания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285BE36-A35E-4A31-AAC9-BA039CCADB0A}"/>
              </a:ext>
            </a:extLst>
          </p:cNvPr>
          <p:cNvGrpSpPr/>
          <p:nvPr/>
        </p:nvGrpSpPr>
        <p:grpSpPr>
          <a:xfrm>
            <a:off x="1795094" y="2000008"/>
            <a:ext cx="4203991" cy="1313747"/>
            <a:chOff x="1631563" y="220820"/>
            <a:chExt cx="4203991" cy="131374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9E8341F-F1AA-4CA5-8772-8FBDF329CA9B}"/>
                </a:ext>
              </a:extLst>
            </p:cNvPr>
            <p:cNvSpPr/>
            <p:nvPr/>
          </p:nvSpPr>
          <p:spPr>
            <a:xfrm>
              <a:off x="1631563" y="220820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AA84E1-0F29-41BD-93B8-3C0E1E676143}"/>
                </a:ext>
              </a:extLst>
            </p:cNvPr>
            <p:cNvSpPr txBox="1"/>
            <p:nvPr/>
          </p:nvSpPr>
          <p:spPr>
            <a:xfrm>
              <a:off x="1631563" y="220820"/>
              <a:ext cx="4203991" cy="1313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845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kern="1200" dirty="0"/>
                <a:t>Устойчивость и распределение внимания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E13B4A6-C16E-4F2A-999C-5F8780284A7D}"/>
              </a:ext>
            </a:extLst>
          </p:cNvPr>
          <p:cNvGrpSpPr/>
          <p:nvPr/>
        </p:nvGrpSpPr>
        <p:grpSpPr>
          <a:xfrm>
            <a:off x="1557592" y="1797832"/>
            <a:ext cx="927219" cy="1379434"/>
            <a:chOff x="1110086" y="2262205"/>
            <a:chExt cx="927219" cy="137943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1BA0392-4844-441E-8E28-72A9CAF3908B}"/>
                </a:ext>
              </a:extLst>
            </p:cNvPr>
            <p:cNvSpPr/>
            <p:nvPr/>
          </p:nvSpPr>
          <p:spPr>
            <a:xfrm>
              <a:off x="1110086" y="2262205"/>
              <a:ext cx="927219" cy="137943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6E9A4CF-691E-4D13-BEF4-82B5C41B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411" y="2543638"/>
              <a:ext cx="816568" cy="81656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FD3583F-93CF-4023-BFD3-63308792933E}"/>
              </a:ext>
            </a:extLst>
          </p:cNvPr>
          <p:cNvGrpSpPr/>
          <p:nvPr/>
        </p:nvGrpSpPr>
        <p:grpSpPr>
          <a:xfrm>
            <a:off x="1795094" y="3623075"/>
            <a:ext cx="4203991" cy="1313747"/>
            <a:chOff x="1629664" y="1874682"/>
            <a:chExt cx="4203991" cy="1313747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66AE0F6-E8EF-45AC-B511-F6239DA56F29}"/>
                </a:ext>
              </a:extLst>
            </p:cNvPr>
            <p:cNvSpPr/>
            <p:nvPr/>
          </p:nvSpPr>
          <p:spPr>
            <a:xfrm>
              <a:off x="1629664" y="1874682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656E0B-970C-44C6-8B06-428369986CC2}"/>
                </a:ext>
              </a:extLst>
            </p:cNvPr>
            <p:cNvSpPr txBox="1"/>
            <p:nvPr/>
          </p:nvSpPr>
          <p:spPr>
            <a:xfrm>
              <a:off x="1629664" y="1874682"/>
              <a:ext cx="4203991" cy="1313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845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kern="1200" dirty="0"/>
                <a:t>Объем кратковременной зрительной и образной памяти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CB2EF39-0193-4393-9533-FBBB570E0D5D}"/>
              </a:ext>
            </a:extLst>
          </p:cNvPr>
          <p:cNvGrpSpPr/>
          <p:nvPr/>
        </p:nvGrpSpPr>
        <p:grpSpPr>
          <a:xfrm>
            <a:off x="6181262" y="1792204"/>
            <a:ext cx="919623" cy="1379434"/>
            <a:chOff x="6498448" y="1980771"/>
            <a:chExt cx="919623" cy="137943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E1E0504-50BA-4273-8649-F18AF1E703E6}"/>
                </a:ext>
              </a:extLst>
            </p:cNvPr>
            <p:cNvSpPr/>
            <p:nvPr/>
          </p:nvSpPr>
          <p:spPr>
            <a:xfrm>
              <a:off x="6498448" y="1980771"/>
              <a:ext cx="919623" cy="1379434"/>
            </a:xfrm>
            <a:prstGeom prst="rect">
              <a:avLst/>
            </a:prstGeom>
            <a:solidFill>
              <a:srgbClr val="ED7D3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769212D-19DF-4878-818F-64CB521EA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975" y="2262205"/>
              <a:ext cx="816567" cy="816567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117A8BF-D78C-4C1B-B930-0532F5FE2DD5}"/>
              </a:ext>
            </a:extLst>
          </p:cNvPr>
          <p:cNvGrpSpPr/>
          <p:nvPr/>
        </p:nvGrpSpPr>
        <p:grpSpPr>
          <a:xfrm>
            <a:off x="1565188" y="3486586"/>
            <a:ext cx="919623" cy="1379434"/>
            <a:chOff x="1604195" y="3575951"/>
            <a:chExt cx="919623" cy="1379434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1DFBD9B5-06B3-48A5-BB6F-F61EF8344AB4}"/>
                </a:ext>
              </a:extLst>
            </p:cNvPr>
            <p:cNvSpPr/>
            <p:nvPr/>
          </p:nvSpPr>
          <p:spPr>
            <a:xfrm>
              <a:off x="1604195" y="3575951"/>
              <a:ext cx="919623" cy="137943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8063835-0789-49DD-AC28-5D48E0C6B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042" y="3862726"/>
              <a:ext cx="816569" cy="816569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A4C1C0A-1D36-4F57-91A3-9DF827B291FA}"/>
              </a:ext>
            </a:extLst>
          </p:cNvPr>
          <p:cNvGrpSpPr/>
          <p:nvPr/>
        </p:nvGrpSpPr>
        <p:grpSpPr>
          <a:xfrm>
            <a:off x="6181262" y="3490375"/>
            <a:ext cx="919623" cy="1379434"/>
            <a:chOff x="6446919" y="3719394"/>
            <a:chExt cx="919623" cy="137943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6EA22C9-4252-42B9-9CF0-652010A66E81}"/>
                </a:ext>
              </a:extLst>
            </p:cNvPr>
            <p:cNvSpPr/>
            <p:nvPr/>
          </p:nvSpPr>
          <p:spPr>
            <a:xfrm>
              <a:off x="6446919" y="3719394"/>
              <a:ext cx="919623" cy="1379434"/>
            </a:xfrm>
            <a:prstGeom prst="rect">
              <a:avLst/>
            </a:prstGeom>
            <a:solidFill>
              <a:srgbClr val="3B3838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CDF7246-469E-4E8D-846C-92720FAD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656" y="3991380"/>
              <a:ext cx="772415" cy="77241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DFA6324-F9B6-40EE-977B-8CB44E6C5DF5}"/>
              </a:ext>
            </a:extLst>
          </p:cNvPr>
          <p:cNvGrpSpPr/>
          <p:nvPr/>
        </p:nvGrpSpPr>
        <p:grpSpPr>
          <a:xfrm>
            <a:off x="6192913" y="5113441"/>
            <a:ext cx="919623" cy="1379434"/>
            <a:chOff x="4254649" y="5312045"/>
            <a:chExt cx="919623" cy="1379434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89EB1690-2BCA-4517-89C5-2ECBD0E13426}"/>
                </a:ext>
              </a:extLst>
            </p:cNvPr>
            <p:cNvSpPr/>
            <p:nvPr/>
          </p:nvSpPr>
          <p:spPr>
            <a:xfrm>
              <a:off x="4254649" y="5312045"/>
              <a:ext cx="919623" cy="1379434"/>
            </a:xfrm>
            <a:prstGeom prst="rect">
              <a:avLst/>
            </a:prstGeom>
            <a:solidFill>
              <a:srgbClr val="A8808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526CD0E-4228-4D97-A076-797B95608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741" y="5555124"/>
              <a:ext cx="847437" cy="847437"/>
            </a:xfrm>
            <a:prstGeom prst="rect">
              <a:avLst/>
            </a:prstGeom>
          </p:spPr>
        </p:pic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BB063AB-D2DF-47B2-B3E9-329819E46B27}"/>
              </a:ext>
            </a:extLst>
          </p:cNvPr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DAF5FF9-BE98-4730-8FDA-0C10FD11CF53}"/>
              </a:ext>
            </a:extLst>
          </p:cNvPr>
          <p:cNvGrpSpPr/>
          <p:nvPr/>
        </p:nvGrpSpPr>
        <p:grpSpPr>
          <a:xfrm>
            <a:off x="1795094" y="5328209"/>
            <a:ext cx="4203991" cy="1313747"/>
            <a:chOff x="3909309" y="3528544"/>
            <a:chExt cx="4203991" cy="1313747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035D2D1D-68DC-45E5-A6DA-9FE752AA3379}"/>
                </a:ext>
              </a:extLst>
            </p:cNvPr>
            <p:cNvSpPr/>
            <p:nvPr/>
          </p:nvSpPr>
          <p:spPr>
            <a:xfrm>
              <a:off x="3909309" y="3528544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300A1D8-1CE6-49B0-AC35-20A5E65FF998}"/>
                </a:ext>
              </a:extLst>
            </p:cNvPr>
            <p:cNvSpPr txBox="1"/>
            <p:nvPr/>
          </p:nvSpPr>
          <p:spPr>
            <a:xfrm>
              <a:off x="3909309" y="3528544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845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kern="1200" dirty="0"/>
                <a:t>Переключение внимания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E4C0186-C25D-45F0-A72C-515B88B77258}"/>
              </a:ext>
            </a:extLst>
          </p:cNvPr>
          <p:cNvGrpSpPr/>
          <p:nvPr/>
        </p:nvGrpSpPr>
        <p:grpSpPr>
          <a:xfrm>
            <a:off x="1565188" y="5113441"/>
            <a:ext cx="919623" cy="1379434"/>
            <a:chOff x="1565188" y="5113441"/>
            <a:chExt cx="919623" cy="1379434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54425DD-B032-4CC8-A71E-B30A54F8C165}"/>
                </a:ext>
              </a:extLst>
            </p:cNvPr>
            <p:cNvSpPr/>
            <p:nvPr/>
          </p:nvSpPr>
          <p:spPr>
            <a:xfrm>
              <a:off x="1565188" y="5113441"/>
              <a:ext cx="919623" cy="1379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D034FB3-730B-4959-93DA-F0D03529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266" y="5430113"/>
              <a:ext cx="857589" cy="857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9266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0AC3023-75F6-48EE-B8BF-E57A4F220FF0}"/>
              </a:ext>
            </a:extLst>
          </p:cNvPr>
          <p:cNvSpPr/>
          <p:nvPr/>
        </p:nvSpPr>
        <p:spPr>
          <a:xfrm>
            <a:off x="-250371" y="-391886"/>
            <a:ext cx="4309034" cy="7522029"/>
          </a:xfrm>
          <a:prstGeom prst="rect">
            <a:avLst/>
          </a:prstGeom>
          <a:solidFill>
            <a:srgbClr val="7F7F7F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0445523-FB83-4071-938E-F6DB02DAE1A9}"/>
              </a:ext>
            </a:extLst>
          </p:cNvPr>
          <p:cNvSpPr/>
          <p:nvPr/>
        </p:nvSpPr>
        <p:spPr>
          <a:xfrm>
            <a:off x="8218976" y="-566824"/>
            <a:ext cx="3973023" cy="7522029"/>
          </a:xfrm>
          <a:prstGeom prst="rect">
            <a:avLst/>
          </a:prstGeom>
          <a:solidFill>
            <a:srgbClr val="7F7F7F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CCF1C9-6E63-4954-911D-D5910826F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r="5043"/>
          <a:stretch/>
        </p:blipFill>
        <p:spPr>
          <a:xfrm>
            <a:off x="8243791" y="4458568"/>
            <a:ext cx="3746796" cy="22120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510520-F4F3-4BA1-9AD3-78B479741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r="5043"/>
          <a:stretch/>
        </p:blipFill>
        <p:spPr>
          <a:xfrm>
            <a:off x="8243791" y="2071824"/>
            <a:ext cx="3802112" cy="22447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6EE096-6C3F-42DC-A4F1-9A4C524CC1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7919" r="5961"/>
          <a:stretch/>
        </p:blipFill>
        <p:spPr>
          <a:xfrm>
            <a:off x="4151593" y="4480378"/>
            <a:ext cx="3981746" cy="23564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4B0DD-E67B-4D91-ABDF-A9B0C4C7C7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r="6347" b="7459"/>
          <a:stretch/>
        </p:blipFill>
        <p:spPr>
          <a:xfrm>
            <a:off x="210708" y="2071824"/>
            <a:ext cx="3823144" cy="22447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14A2F1-4FD0-44E8-B2EB-09C0381866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6287" b="9189"/>
          <a:stretch/>
        </p:blipFill>
        <p:spPr>
          <a:xfrm>
            <a:off x="201413" y="4458568"/>
            <a:ext cx="3841734" cy="221207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B61FB1D-0B5B-42AC-B229-C2D8481D6C73}"/>
              </a:ext>
            </a:extLst>
          </p:cNvPr>
          <p:cNvGrpSpPr/>
          <p:nvPr/>
        </p:nvGrpSpPr>
        <p:grpSpPr>
          <a:xfrm>
            <a:off x="444411" y="963385"/>
            <a:ext cx="3441790" cy="1404257"/>
            <a:chOff x="6190853" y="220820"/>
            <a:chExt cx="4203991" cy="1313747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E5110F4-F3E2-4BF9-94B9-46087E09C43C}"/>
                </a:ext>
              </a:extLst>
            </p:cNvPr>
            <p:cNvSpPr/>
            <p:nvPr/>
          </p:nvSpPr>
          <p:spPr>
            <a:xfrm>
              <a:off x="6190853" y="220820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12B9D3-95AC-4377-BAA6-A77CADC17181}"/>
                </a:ext>
              </a:extLst>
            </p:cNvPr>
            <p:cNvSpPr txBox="1"/>
            <p:nvPr/>
          </p:nvSpPr>
          <p:spPr>
            <a:xfrm>
              <a:off x="6190853" y="220820"/>
              <a:ext cx="4203991" cy="1313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845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kern="1200" dirty="0"/>
                <a:t>Объем внимания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2F54E78-3BAC-4053-BE52-2A96814F58AC}"/>
              </a:ext>
            </a:extLst>
          </p:cNvPr>
          <p:cNvGrpSpPr/>
          <p:nvPr/>
        </p:nvGrpSpPr>
        <p:grpSpPr>
          <a:xfrm>
            <a:off x="210708" y="421241"/>
            <a:ext cx="919623" cy="1379434"/>
            <a:chOff x="6498448" y="1980771"/>
            <a:chExt cx="919623" cy="1379434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06C426D4-56CF-4C57-8BF5-572AC6254992}"/>
                </a:ext>
              </a:extLst>
            </p:cNvPr>
            <p:cNvSpPr/>
            <p:nvPr/>
          </p:nvSpPr>
          <p:spPr>
            <a:xfrm>
              <a:off x="6498448" y="1980771"/>
              <a:ext cx="919623" cy="1379434"/>
            </a:xfrm>
            <a:prstGeom prst="rect">
              <a:avLst/>
            </a:prstGeom>
            <a:solidFill>
              <a:srgbClr val="ED7D3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4A392E2-288D-4D45-AD97-EC3BC21F7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975" y="2262205"/>
              <a:ext cx="816567" cy="816567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7FF14B6-33B1-4475-91B7-6C3C7D44C321}"/>
              </a:ext>
            </a:extLst>
          </p:cNvPr>
          <p:cNvGrpSpPr/>
          <p:nvPr/>
        </p:nvGrpSpPr>
        <p:grpSpPr>
          <a:xfrm>
            <a:off x="8815520" y="596509"/>
            <a:ext cx="3175067" cy="1313747"/>
            <a:chOff x="1629664" y="1874682"/>
            <a:chExt cx="4203991" cy="1313747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6EB3E53-B2C3-490F-A138-A684E1C0A71A}"/>
                </a:ext>
              </a:extLst>
            </p:cNvPr>
            <p:cNvSpPr/>
            <p:nvPr/>
          </p:nvSpPr>
          <p:spPr>
            <a:xfrm>
              <a:off x="1629664" y="1874682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280F84-9DF5-4FFB-A05B-CF41A74BB382}"/>
                </a:ext>
              </a:extLst>
            </p:cNvPr>
            <p:cNvSpPr txBox="1"/>
            <p:nvPr/>
          </p:nvSpPr>
          <p:spPr>
            <a:xfrm>
              <a:off x="1629664" y="1874682"/>
              <a:ext cx="4203991" cy="1313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845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kern="1200" dirty="0"/>
                <a:t>Объем кратковременной зрительной и образной памяти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596B8DE-6E05-4243-B90E-C029BADA51D9}"/>
              </a:ext>
            </a:extLst>
          </p:cNvPr>
          <p:cNvGrpSpPr/>
          <p:nvPr/>
        </p:nvGrpSpPr>
        <p:grpSpPr>
          <a:xfrm>
            <a:off x="8519073" y="421241"/>
            <a:ext cx="919623" cy="1379434"/>
            <a:chOff x="1604195" y="3575951"/>
            <a:chExt cx="919623" cy="137943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40A6ADB-BB16-4BF5-935D-FA72EE93E1CC}"/>
                </a:ext>
              </a:extLst>
            </p:cNvPr>
            <p:cNvSpPr/>
            <p:nvPr/>
          </p:nvSpPr>
          <p:spPr>
            <a:xfrm>
              <a:off x="1604195" y="3575951"/>
              <a:ext cx="919623" cy="137943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1756930-30E2-497F-B56F-3E0E89E6F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042" y="3862726"/>
              <a:ext cx="816569" cy="816569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E768429-781A-4252-A85D-9DE5E4BD5B25}"/>
              </a:ext>
            </a:extLst>
          </p:cNvPr>
          <p:cNvGrpSpPr/>
          <p:nvPr/>
        </p:nvGrpSpPr>
        <p:grpSpPr>
          <a:xfrm>
            <a:off x="4763927" y="3597965"/>
            <a:ext cx="3058169" cy="716151"/>
            <a:chOff x="3909309" y="3528544"/>
            <a:chExt cx="4203991" cy="1313747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EC71F5E1-E5F4-4C66-89D1-5CBD9D0021B0}"/>
                </a:ext>
              </a:extLst>
            </p:cNvPr>
            <p:cNvSpPr/>
            <p:nvPr/>
          </p:nvSpPr>
          <p:spPr>
            <a:xfrm>
              <a:off x="3909309" y="3528544"/>
              <a:ext cx="4203991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4F4766-9D37-4964-88E1-3F6C373B4AFD}"/>
                </a:ext>
              </a:extLst>
            </p:cNvPr>
            <p:cNvSpPr txBox="1"/>
            <p:nvPr/>
          </p:nvSpPr>
          <p:spPr>
            <a:xfrm>
              <a:off x="3909309" y="3528544"/>
              <a:ext cx="4203988" cy="1313747"/>
            </a:xfrm>
            <a:prstGeom prst="rect">
              <a:avLst/>
            </a:prstGeom>
            <a:ln>
              <a:solidFill>
                <a:srgbClr val="ED131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845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kern="1200" dirty="0"/>
                <a:t>Уровень логического мышления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B824788C-94EE-458C-A385-C1B54FADBDB1}"/>
              </a:ext>
            </a:extLst>
          </p:cNvPr>
          <p:cNvGrpSpPr/>
          <p:nvPr/>
        </p:nvGrpSpPr>
        <p:grpSpPr>
          <a:xfrm>
            <a:off x="4519742" y="3299791"/>
            <a:ext cx="608849" cy="882413"/>
            <a:chOff x="4254649" y="5312045"/>
            <a:chExt cx="919623" cy="1379434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5BCE8214-7444-48E3-8924-EF2B1AF9B5B9}"/>
                </a:ext>
              </a:extLst>
            </p:cNvPr>
            <p:cNvSpPr/>
            <p:nvPr/>
          </p:nvSpPr>
          <p:spPr>
            <a:xfrm>
              <a:off x="4254649" y="5312045"/>
              <a:ext cx="919623" cy="1379434"/>
            </a:xfrm>
            <a:prstGeom prst="rect">
              <a:avLst/>
            </a:prstGeom>
            <a:solidFill>
              <a:srgbClr val="A8808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A51C08D-1B9F-4509-9827-704FD76EE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741" y="5555124"/>
              <a:ext cx="847437" cy="847437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8D047B-4751-4622-95B6-CAE2124FA4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47" y="1518557"/>
            <a:ext cx="3430853" cy="20084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1A53ADA-25C0-403B-A599-131BA1CC2C30}"/>
              </a:ext>
            </a:extLst>
          </p:cNvPr>
          <p:cNvSpPr txBox="1"/>
          <p:nvPr/>
        </p:nvSpPr>
        <p:spPr>
          <a:xfrm>
            <a:off x="4753445" y="669471"/>
            <a:ext cx="3058168" cy="718458"/>
          </a:xfrm>
          <a:prstGeom prst="rect">
            <a:avLst/>
          </a:prstGeom>
          <a:ln>
            <a:solidFill>
              <a:srgbClr val="ED131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9845" tIns="87630" rIns="87630" bIns="87630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300" kern="1200" dirty="0"/>
              <a:t>Переключение внимания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A4CA224-A087-4009-BFAB-A655C64CEC46}"/>
              </a:ext>
            </a:extLst>
          </p:cNvPr>
          <p:cNvGrpSpPr/>
          <p:nvPr/>
        </p:nvGrpSpPr>
        <p:grpSpPr>
          <a:xfrm>
            <a:off x="4454259" y="37150"/>
            <a:ext cx="598372" cy="897557"/>
            <a:chOff x="1565188" y="5113441"/>
            <a:chExt cx="919623" cy="1379434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A1018C33-89B1-4A0E-9F6E-3284577D7E93}"/>
                </a:ext>
              </a:extLst>
            </p:cNvPr>
            <p:cNvSpPr/>
            <p:nvPr/>
          </p:nvSpPr>
          <p:spPr>
            <a:xfrm>
              <a:off x="1565188" y="5113441"/>
              <a:ext cx="919623" cy="1379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36B54130-A55D-41F8-83AF-E950D3B3B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266" y="5430113"/>
              <a:ext cx="857589" cy="857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0328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Пятый модуль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16629" y="2057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281236"/>
              </p:ext>
            </p:extLst>
          </p:nvPr>
        </p:nvGraphicFramePr>
        <p:xfrm>
          <a:off x="2090058" y="1436916"/>
          <a:ext cx="8447314" cy="517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Слайд" r:id="rId3" imgW="4570586" imgH="3427608" progId="PowerPoint.Slide.12">
                  <p:embed/>
                </p:oleObj>
              </mc:Choice>
              <mc:Fallback>
                <p:oleObj name="Слайд" r:id="rId3" imgW="4570586" imgH="3427608" progId="PowerPoint.Slide.12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058" y="1436916"/>
                        <a:ext cx="8447314" cy="51756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571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870" y="41908"/>
            <a:ext cx="10515600" cy="1325563"/>
          </a:xfrm>
        </p:spPr>
        <p:txBody>
          <a:bodyPr/>
          <a:lstStyle/>
          <a:p>
            <a:r>
              <a:rPr lang="ru-RU" b="1" i="1" dirty="0"/>
              <a:t>Результаты и их обсуждение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10426204" y="429414"/>
            <a:ext cx="1589313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58399D0C-C336-47E2-971E-59DC07F190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527963"/>
              </p:ext>
            </p:extLst>
          </p:nvPr>
        </p:nvGraphicFramePr>
        <p:xfrm>
          <a:off x="337930" y="1013792"/>
          <a:ext cx="11668540" cy="5655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5941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Arial Black" panose="020B0A04020102020204" pitchFamily="34" charset="0"/>
              </a:rPr>
              <a:t>Актуальность исследования</a:t>
            </a:r>
            <a:r>
              <a:rPr lang="ru-RU" i="1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026" name="Picture 2" descr="Картинки по запросу фгос 3++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2" y="5350530"/>
            <a:ext cx="4128859" cy="137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82313850"/>
              </p:ext>
            </p:extLst>
          </p:nvPr>
        </p:nvGraphicFramePr>
        <p:xfrm>
          <a:off x="1219200" y="1338149"/>
          <a:ext cx="9753600" cy="470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6484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1616" y="281441"/>
            <a:ext cx="10515600" cy="8522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Самооценка  сформированности физической культуры (ФК) на исходном этапе эксперимента (в баллах)</a:t>
            </a:r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10654010" y="201609"/>
            <a:ext cx="1133702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922886"/>
              </p:ext>
            </p:extLst>
          </p:nvPr>
        </p:nvGraphicFramePr>
        <p:xfrm>
          <a:off x="424546" y="1045028"/>
          <a:ext cx="11419113" cy="581297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844964">
                  <a:extLst>
                    <a:ext uri="{9D8B030D-6E8A-4147-A177-3AD203B41FA5}">
                      <a16:colId xmlns:a16="http://schemas.microsoft.com/office/drawing/2014/main" val="909921724"/>
                    </a:ext>
                  </a:extLst>
                </a:gridCol>
                <a:gridCol w="1364833">
                  <a:extLst>
                    <a:ext uri="{9D8B030D-6E8A-4147-A177-3AD203B41FA5}">
                      <a16:colId xmlns:a16="http://schemas.microsoft.com/office/drawing/2014/main" val="3285316670"/>
                    </a:ext>
                  </a:extLst>
                </a:gridCol>
                <a:gridCol w="1883229">
                  <a:extLst>
                    <a:ext uri="{9D8B030D-6E8A-4147-A177-3AD203B41FA5}">
                      <a16:colId xmlns:a16="http://schemas.microsoft.com/office/drawing/2014/main" val="3837547706"/>
                    </a:ext>
                  </a:extLst>
                </a:gridCol>
                <a:gridCol w="2002971">
                  <a:extLst>
                    <a:ext uri="{9D8B030D-6E8A-4147-A177-3AD203B41FA5}">
                      <a16:colId xmlns:a16="http://schemas.microsoft.com/office/drawing/2014/main" val="1552958078"/>
                    </a:ext>
                  </a:extLst>
                </a:gridCol>
                <a:gridCol w="2623457">
                  <a:extLst>
                    <a:ext uri="{9D8B030D-6E8A-4147-A177-3AD203B41FA5}">
                      <a16:colId xmlns:a16="http://schemas.microsoft.com/office/drawing/2014/main" val="402781038"/>
                    </a:ext>
                  </a:extLst>
                </a:gridCol>
                <a:gridCol w="2699659">
                  <a:extLst>
                    <a:ext uri="{9D8B030D-6E8A-4147-A177-3AD203B41FA5}">
                      <a16:colId xmlns:a16="http://schemas.microsoft.com/office/drawing/2014/main" val="2617141169"/>
                    </a:ext>
                  </a:extLst>
                </a:gridCol>
              </a:tblGrid>
              <a:tr h="325519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Группы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Уровень проявления,  баллы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Его компоненты, балл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038365"/>
                  </a:ext>
                </a:extLst>
              </a:tr>
              <a:tr h="15812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Направленность на ценности ФК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Образованность в сфере ФК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Сознательная адекватная эмоционально - волевая активность в сфере ФК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Компетентная готовность</a:t>
                      </a:r>
                      <a:r>
                        <a:rPr lang="ru-RU" sz="1800" baseline="0" dirty="0">
                          <a:effectLst/>
                        </a:rPr>
                        <a:t> </a:t>
                      </a:r>
                      <a:r>
                        <a:rPr lang="ru-RU" sz="1800" dirty="0">
                          <a:effectLst/>
                        </a:rPr>
                        <a:t>к систематичной продуктивной деятельности в сфере ФК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4240254"/>
                  </a:ext>
                </a:extLst>
              </a:tr>
              <a:tr h="651037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А*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54,29±0,7</a:t>
                      </a:r>
                      <a:r>
                        <a:rPr lang="ru-RU" sz="1800" baseline="0" dirty="0">
                          <a:effectLst/>
                        </a:rPr>
                        <a:t> </a:t>
                      </a:r>
                      <a:r>
                        <a:rPr lang="ru-RU" sz="1800" dirty="0">
                          <a:effectLst/>
                        </a:rPr>
                        <a:t>средний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19,58±0,80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средний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11,67±0,18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высокий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12,00±0,84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средний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11,04±0,32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высокий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4111234"/>
                  </a:ext>
                </a:extLst>
              </a:tr>
              <a:tr h="325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4052"/>
                  </a:ext>
                </a:extLst>
              </a:tr>
              <a:tr h="651037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Б*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40,13±1,04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15,13±0,45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7,20±0,24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10,27±0,22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7,53±0,20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 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0516371"/>
                  </a:ext>
                </a:extLst>
              </a:tr>
              <a:tr h="325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7696865"/>
                  </a:ext>
                </a:extLst>
              </a:tr>
              <a:tr h="651037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В*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44,21±1,37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16,78±0,55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8,00±0,55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11,10 ±0,43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8,33±0,37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2355705"/>
                  </a:ext>
                </a:extLst>
              </a:tr>
              <a:tr h="325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4104361"/>
                  </a:ext>
                </a:extLst>
              </a:tr>
              <a:tr h="651037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К*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46,00±1,70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17,00±0,80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9,00 ±0,49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11,00 ±0,72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9,00±0,45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низкий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752567"/>
                  </a:ext>
                </a:extLst>
              </a:tr>
              <a:tr h="325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7522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38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318" y="460418"/>
            <a:ext cx="10515600" cy="108385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/>
              <a:t>Показатели сформированности типов способностей  к самоуправлению  студенток на исходном этапе эксперимента (в баллах)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10535061" y="320557"/>
            <a:ext cx="1371599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18530"/>
              </p:ext>
            </p:extLst>
          </p:nvPr>
        </p:nvGraphicFramePr>
        <p:xfrm>
          <a:off x="141514" y="1458686"/>
          <a:ext cx="11908975" cy="525663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830351">
                  <a:extLst>
                    <a:ext uri="{9D8B030D-6E8A-4147-A177-3AD203B41FA5}">
                      <a16:colId xmlns:a16="http://schemas.microsoft.com/office/drawing/2014/main" val="1418356562"/>
                    </a:ext>
                  </a:extLst>
                </a:gridCol>
                <a:gridCol w="1044703">
                  <a:extLst>
                    <a:ext uri="{9D8B030D-6E8A-4147-A177-3AD203B41FA5}">
                      <a16:colId xmlns:a16="http://schemas.microsoft.com/office/drawing/2014/main" val="4052252517"/>
                    </a:ext>
                  </a:extLst>
                </a:gridCol>
                <a:gridCol w="1217169">
                  <a:extLst>
                    <a:ext uri="{9D8B030D-6E8A-4147-A177-3AD203B41FA5}">
                      <a16:colId xmlns:a16="http://schemas.microsoft.com/office/drawing/2014/main" val="3962019506"/>
                    </a:ext>
                  </a:extLst>
                </a:gridCol>
                <a:gridCol w="1369317">
                  <a:extLst>
                    <a:ext uri="{9D8B030D-6E8A-4147-A177-3AD203B41FA5}">
                      <a16:colId xmlns:a16="http://schemas.microsoft.com/office/drawing/2014/main" val="2076182697"/>
                    </a:ext>
                  </a:extLst>
                </a:gridCol>
                <a:gridCol w="1320763">
                  <a:extLst>
                    <a:ext uri="{9D8B030D-6E8A-4147-A177-3AD203B41FA5}">
                      <a16:colId xmlns:a16="http://schemas.microsoft.com/office/drawing/2014/main" val="2011176891"/>
                    </a:ext>
                  </a:extLst>
                </a:gridCol>
                <a:gridCol w="1021112">
                  <a:extLst>
                    <a:ext uri="{9D8B030D-6E8A-4147-A177-3AD203B41FA5}">
                      <a16:colId xmlns:a16="http://schemas.microsoft.com/office/drawing/2014/main" val="3072952787"/>
                    </a:ext>
                  </a:extLst>
                </a:gridCol>
                <a:gridCol w="1021112">
                  <a:extLst>
                    <a:ext uri="{9D8B030D-6E8A-4147-A177-3AD203B41FA5}">
                      <a16:colId xmlns:a16="http://schemas.microsoft.com/office/drawing/2014/main" val="2672131915"/>
                    </a:ext>
                  </a:extLst>
                </a:gridCol>
                <a:gridCol w="1021112">
                  <a:extLst>
                    <a:ext uri="{9D8B030D-6E8A-4147-A177-3AD203B41FA5}">
                      <a16:colId xmlns:a16="http://schemas.microsoft.com/office/drawing/2014/main" val="2782091576"/>
                    </a:ext>
                  </a:extLst>
                </a:gridCol>
                <a:gridCol w="1021112">
                  <a:extLst>
                    <a:ext uri="{9D8B030D-6E8A-4147-A177-3AD203B41FA5}">
                      <a16:colId xmlns:a16="http://schemas.microsoft.com/office/drawing/2014/main" val="3690534546"/>
                    </a:ext>
                  </a:extLst>
                </a:gridCol>
                <a:gridCol w="1021112">
                  <a:extLst>
                    <a:ext uri="{9D8B030D-6E8A-4147-A177-3AD203B41FA5}">
                      <a16:colId xmlns:a16="http://schemas.microsoft.com/office/drawing/2014/main" val="1604562834"/>
                    </a:ext>
                  </a:extLst>
                </a:gridCol>
                <a:gridCol w="1021112">
                  <a:extLst>
                    <a:ext uri="{9D8B030D-6E8A-4147-A177-3AD203B41FA5}">
                      <a16:colId xmlns:a16="http://schemas.microsoft.com/office/drawing/2014/main" val="2470431628"/>
                    </a:ext>
                  </a:extLst>
                </a:gridCol>
              </a:tblGrid>
              <a:tr h="301433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Группы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Способность к самоуправлению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Типы способностей к: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486760"/>
                  </a:ext>
                </a:extLst>
              </a:tr>
              <a:tr h="10932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самопознанию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самоопределению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самоорганизации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самореализации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самодеятельности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самоконтролю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самооценке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самовнушению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саморазвитию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9572654"/>
                  </a:ext>
                </a:extLst>
              </a:tr>
              <a:tr h="60286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А*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81,86±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1,24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10,00±0,46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10,33±0,53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9,67±0,56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9,33±0,45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7,33±0,52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7,67±0,40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9,00±0,44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9,33±0,57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9,20±0,76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21004"/>
                  </a:ext>
                </a:extLst>
              </a:tr>
              <a:tr h="301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8330213"/>
                  </a:ext>
                </a:extLst>
              </a:tr>
              <a:tr h="692998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Б*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72,97±1,30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7,44±0,22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8,24±0,25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9,06±0,24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8,88±0,27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8,82±0,29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8,35±0,30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7,59±0,31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6,94±0,30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7,65±0,27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3006035"/>
                  </a:ext>
                </a:extLst>
              </a:tr>
              <a:tr h="301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7156843"/>
                  </a:ext>
                </a:extLst>
              </a:tr>
              <a:tr h="60286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В*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76,62±1,54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8,33±0,39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8,00±0,31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8,40±0,49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8,45±0,39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9,67±0,47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8,44±0,24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8,33±0,31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7,56±0,31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9,44±0,24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2572928"/>
                  </a:ext>
                </a:extLst>
              </a:tr>
              <a:tr h="315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401292"/>
                  </a:ext>
                </a:extLst>
              </a:tr>
              <a:tr h="60286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К*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79,73±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1,90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9,91±0,64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8,27±0,75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9,00±0,77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9,18±0,65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9,64±0,74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8,55±0,56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9,18±0,63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7,91±0,96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8,09±0,81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8802384"/>
                  </a:ext>
                </a:extLst>
              </a:tr>
              <a:tr h="301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4482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738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DE8A4D0B-EE7C-481B-8165-C27CCBF7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5126"/>
            <a:ext cx="11380305" cy="1008062"/>
          </a:xfrm>
        </p:spPr>
        <p:txBody>
          <a:bodyPr>
            <a:noAutofit/>
          </a:bodyPr>
          <a:lstStyle/>
          <a:p>
            <a:r>
              <a:rPr lang="ru-RU" sz="2800" i="1" dirty="0"/>
              <a:t>Интегральный уровень самоуправления УПД студентов в процессе формирующего эксперимента</a:t>
            </a: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D863EFCC-A06D-4143-B65A-A4B5934CF2D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22458331"/>
              </p:ext>
            </p:extLst>
          </p:nvPr>
        </p:nvGraphicFramePr>
        <p:xfrm>
          <a:off x="-100572" y="1373188"/>
          <a:ext cx="6272772" cy="525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16">
            <a:extLst>
              <a:ext uri="{FF2B5EF4-FFF2-40B4-BE49-F238E27FC236}">
                <a16:creationId xmlns:a16="http://schemas.microsoft.com/office/drawing/2014/main" id="{7C67644E-0C33-4949-BF82-63ACA4C706D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70509357"/>
              </p:ext>
            </p:extLst>
          </p:nvPr>
        </p:nvGraphicFramePr>
        <p:xfrm>
          <a:off x="5638800" y="1373188"/>
          <a:ext cx="6553199" cy="525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E53FEA-6F69-4CAB-9734-0E9DB93D2DFB}"/>
              </a:ext>
            </a:extLst>
          </p:cNvPr>
          <p:cNvSpPr/>
          <p:nvPr/>
        </p:nvSpPr>
        <p:spPr>
          <a:xfrm rot="5400000">
            <a:off x="11049001" y="322145"/>
            <a:ext cx="1371599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373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04692"/>
            <a:ext cx="10515600" cy="4351338"/>
          </a:xfrm>
        </p:spPr>
        <p:txBody>
          <a:bodyPr/>
          <a:lstStyle/>
          <a:p>
            <a:r>
              <a:rPr lang="ru-RU" dirty="0"/>
              <a:t>Результаты исследования позволили выявить уровень физического здоровья, развития, работоспособности, </a:t>
            </a:r>
            <a:r>
              <a:rPr lang="ru-RU" dirty="0" err="1"/>
              <a:t>сформированности</a:t>
            </a:r>
            <a:r>
              <a:rPr lang="ru-RU" dirty="0"/>
              <a:t> качеств личности и познавательных процессов для разработки  и коррекции интегративной индивидуальной программы тренировок, способствующих интенсификации само-процессов в сфере физической культуры и будущей профессиональной  деятельности.</a:t>
            </a:r>
          </a:p>
          <a:p>
            <a:r>
              <a:rPr lang="ru-RU" dirty="0"/>
              <a:t>Разработанная информационно-диагностическая система создает условия для увеличения мотивации к систематической  физической активности и </a:t>
            </a:r>
            <a:r>
              <a:rPr lang="ru-RU" dirty="0" err="1"/>
              <a:t>спортивныям</a:t>
            </a:r>
            <a:r>
              <a:rPr lang="ru-RU"/>
              <a:t> мероприятиям.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957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555171"/>
            <a:ext cx="10929257" cy="1135517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Arial Black" panose="020B0A04020102020204" pitchFamily="34" charset="0"/>
              </a:rPr>
              <a:t>Важнейшая проблема </a:t>
            </a:r>
            <a:br>
              <a:rPr lang="ru-RU" b="1" i="1" dirty="0">
                <a:latin typeface="Arial Black" panose="020B0A04020102020204" pitchFamily="34" charset="0"/>
              </a:rPr>
            </a:br>
            <a:r>
              <a:rPr lang="ru-RU" b="1" i="1" dirty="0">
                <a:latin typeface="Arial Black" panose="020B0A04020102020204" pitchFamily="34" charset="0"/>
              </a:rPr>
              <a:t>современной высшей школы</a:t>
            </a:r>
            <a:r>
              <a:rPr lang="ru-RU" i="1" dirty="0">
                <a:latin typeface="Arial Black" panose="020B0A04020102020204" pitchFamily="34" charset="0"/>
              </a:rPr>
              <a:t>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66180697"/>
              </p:ext>
            </p:extLst>
          </p:nvPr>
        </p:nvGraphicFramePr>
        <p:xfrm>
          <a:off x="631371" y="1380445"/>
          <a:ext cx="11136085" cy="5401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51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48032"/>
            <a:ext cx="10515600" cy="1556658"/>
          </a:xfrm>
        </p:spPr>
        <p:txBody>
          <a:bodyPr>
            <a:noAutofit/>
          </a:bodyPr>
          <a:lstStyle/>
          <a:p>
            <a:r>
              <a:rPr lang="ru-RU" sz="3600" b="1" i="1" dirty="0">
                <a:latin typeface="Arial Black" panose="020B0A04020102020204" pitchFamily="34" charset="0"/>
              </a:rPr>
              <a:t>Целесообразно использовать возможности информационных технологий, позволяющих: </a:t>
            </a:r>
            <a:endParaRPr lang="ru-RU" sz="3600" i="1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75" y="2239422"/>
            <a:ext cx="8060622" cy="45341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4310" y="4175450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/>
              <a:t>автоматизировать </a:t>
            </a:r>
          </a:p>
          <a:p>
            <a:pPr algn="r"/>
            <a:r>
              <a:rPr lang="ru-RU" sz="2400" dirty="0"/>
              <a:t>процесс самодиагностики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800099" y="2174597"/>
            <a:ext cx="6845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формировать активно-преобразующее отношение</a:t>
            </a:r>
          </a:p>
          <a:p>
            <a:pPr algn="ctr"/>
            <a:r>
              <a:rPr lang="ru-RU" sz="2400" dirty="0"/>
              <a:t>к получаемой информации</a:t>
            </a:r>
            <a:endParaRPr lang="ru-RU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733212" y="3513883"/>
            <a:ext cx="4121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корректировать свое</a:t>
            </a:r>
          </a:p>
          <a:p>
            <a:r>
              <a:rPr lang="ru-RU" sz="2400" dirty="0"/>
              <a:t>психофизическое состояние</a:t>
            </a:r>
          </a:p>
          <a:p>
            <a:r>
              <a:rPr lang="ru-RU" sz="2400" dirty="0"/>
              <a:t>в зависимости</a:t>
            </a:r>
          </a:p>
          <a:p>
            <a:r>
              <a:rPr lang="ru-RU" sz="2400" dirty="0"/>
              <a:t>от профессиональных и </a:t>
            </a:r>
          </a:p>
          <a:p>
            <a:r>
              <a:rPr lang="ru-RU" sz="2400" dirty="0"/>
              <a:t>жизненных задач</a:t>
            </a:r>
            <a:endParaRPr lang="ru-RU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1736345" y="5899303"/>
            <a:ext cx="8719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разрабатывать личностные проекты по избранному виду спорта,</a:t>
            </a:r>
          </a:p>
          <a:p>
            <a:pPr algn="ctr"/>
            <a:r>
              <a:rPr lang="ru-RU" sz="2400" dirty="0"/>
              <a:t>системе физических упражнений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5386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Arial Black" panose="020B0A04020102020204" pitchFamily="34" charset="0"/>
              </a:rPr>
              <a:t>Цель исследования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4570" y="2808715"/>
            <a:ext cx="7583905" cy="2265112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dirty="0"/>
              <a:t> </a:t>
            </a:r>
            <a:r>
              <a:rPr lang="ru-RU" dirty="0"/>
              <a:t>разработка информационно-диагностической  системы  самоуправления  развитием личности и психофизической подготовленности, позволяющей  оценивать различные состояния студентами, спортсменами, инвалидами.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784" y="1209425"/>
            <a:ext cx="4472292" cy="44722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607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5400000">
            <a:off x="10215613" y="637102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388" y="220746"/>
            <a:ext cx="12378089" cy="1325563"/>
          </a:xfrm>
        </p:spPr>
        <p:txBody>
          <a:bodyPr>
            <a:normAutofit/>
          </a:bodyPr>
          <a:lstStyle/>
          <a:p>
            <a:r>
              <a:rPr lang="ru-RU" sz="4000" i="1" dirty="0">
                <a:latin typeface="Arial Black" panose="020B0A04020102020204" pitchFamily="34" charset="0"/>
              </a:rPr>
              <a:t>Методы исследования и методология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8612820"/>
              </p:ext>
            </p:extLst>
          </p:nvPr>
        </p:nvGraphicFramePr>
        <p:xfrm>
          <a:off x="838200" y="1645921"/>
          <a:ext cx="10515600" cy="4649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730114" y="3800391"/>
            <a:ext cx="3183556" cy="1753386"/>
          </a:xfrm>
          <a:prstGeom prst="rect">
            <a:avLst/>
          </a:prstGeom>
          <a:noFill/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828772" y="3900003"/>
            <a:ext cx="2983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системный,  личностно-</a:t>
            </a:r>
            <a:r>
              <a:rPr lang="ru-RU" sz="2400" dirty="0" err="1"/>
              <a:t>деятельностный</a:t>
            </a:r>
            <a:r>
              <a:rPr lang="ru-RU" sz="2400" dirty="0"/>
              <a:t>, информационный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27706" y="2600062"/>
            <a:ext cx="3185964" cy="120032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Подходы общенаучного уровня методологии:</a:t>
            </a:r>
          </a:p>
        </p:txBody>
      </p:sp>
    </p:spTree>
    <p:extLst>
      <p:ext uri="{BB962C8B-B14F-4D97-AF65-F5344CB8AC3E}">
        <p14:creationId xmlns:p14="http://schemas.microsoft.com/office/powerpoint/2010/main" val="2906614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Arial Black" panose="020B0A04020102020204" pitchFamily="34" charset="0"/>
              </a:rPr>
              <a:t>Организация исследования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ru-RU" sz="2400" dirty="0"/>
              <a:t> Участвовали студенты гуманитарного университета очного и заочного обучения 6 факультетов, 17 направлений подготовки (г. Екатеринбург), спортсмены, инвалиды и лица с физическими недостатками (г. Москва, Уфа, Алапаевск). Всего –  более  4000 человек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07" y="3323790"/>
            <a:ext cx="6521785" cy="3676839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80999" y="3894761"/>
            <a:ext cx="3477365" cy="758088"/>
            <a:chOff x="380999" y="3894761"/>
            <a:chExt cx="3477365" cy="758088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 flipH="1" flipV="1">
              <a:off x="1861458" y="4147457"/>
              <a:ext cx="1996906" cy="505392"/>
            </a:xfrm>
            <a:prstGeom prst="line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380999" y="3894761"/>
              <a:ext cx="1480458" cy="505392"/>
            </a:xfrm>
            <a:prstGeom prst="round2DiagRect">
              <a:avLst/>
            </a:prstGeom>
            <a:solidFill>
              <a:srgbClr val="ED1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/>
                <a:t>Москва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38199" y="4971124"/>
            <a:ext cx="3520908" cy="505392"/>
            <a:chOff x="234663" y="4223071"/>
            <a:chExt cx="3520908" cy="505392"/>
          </a:xfrm>
        </p:grpSpPr>
        <p:cxnSp>
          <p:nvCxnSpPr>
            <p:cNvPr id="12" name="Прямая соединительная линия 11"/>
            <p:cNvCxnSpPr>
              <a:endCxn id="13" idx="0"/>
            </p:cNvCxnSpPr>
            <p:nvPr/>
          </p:nvCxnSpPr>
          <p:spPr>
            <a:xfrm flipH="1" flipV="1">
              <a:off x="1715121" y="4475767"/>
              <a:ext cx="2040450" cy="125206"/>
            </a:xfrm>
            <a:prstGeom prst="line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234663" y="4223071"/>
              <a:ext cx="1480458" cy="505392"/>
            </a:xfrm>
            <a:prstGeom prst="round2DiagRect">
              <a:avLst/>
            </a:prstGeom>
            <a:solidFill>
              <a:srgbClr val="ED1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/>
                <a:t>Уфа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80999" y="5307852"/>
            <a:ext cx="4348222" cy="1233096"/>
            <a:chOff x="380998" y="3167057"/>
            <a:chExt cx="4348222" cy="1233096"/>
          </a:xfrm>
        </p:grpSpPr>
        <p:cxnSp>
          <p:nvCxnSpPr>
            <p:cNvPr id="15" name="Прямая соединительная линия 14"/>
            <p:cNvCxnSpPr>
              <a:endCxn id="16" idx="0"/>
            </p:cNvCxnSpPr>
            <p:nvPr/>
          </p:nvCxnSpPr>
          <p:spPr>
            <a:xfrm flipH="1">
              <a:off x="2732313" y="3167057"/>
              <a:ext cx="1996907" cy="980400"/>
            </a:xfrm>
            <a:prstGeom prst="line">
              <a:avLst/>
            </a:prstGeom>
            <a:ln>
              <a:solidFill>
                <a:srgbClr val="ED13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80998" y="3894761"/>
              <a:ext cx="2351315" cy="505392"/>
            </a:xfrm>
            <a:prstGeom prst="round2DiagRect">
              <a:avLst/>
            </a:prstGeom>
            <a:solidFill>
              <a:srgbClr val="ED1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/>
                <a:t>Екатеринбург</a:t>
              </a:r>
            </a:p>
          </p:txBody>
        </p:sp>
      </p:grpSp>
      <p:sp>
        <p:nvSpPr>
          <p:cNvPr id="27" name="Прямоугольник 26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085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5400000">
            <a:off x="10709233" y="146386"/>
            <a:ext cx="1023256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628" y="169182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i="1" dirty="0">
                <a:latin typeface="Arial Black" panose="020B0A04020102020204" pitchFamily="34" charset="0"/>
              </a:rPr>
              <a:t>Исследование проводилось в 4 этапа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328941"/>
              </p:ext>
            </p:extLst>
          </p:nvPr>
        </p:nvGraphicFramePr>
        <p:xfrm>
          <a:off x="506185" y="1023257"/>
          <a:ext cx="11609615" cy="5758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1394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056" y="57909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i="1" dirty="0">
                <a:latin typeface="Arial Black" panose="020B0A04020102020204" pitchFamily="34" charset="0"/>
              </a:rPr>
              <a:t>1 этап: разработана  система диагностических процедур в виде  5  модулей</a:t>
            </a:r>
          </a:p>
        </p:txBody>
      </p:sp>
      <p:pic>
        <p:nvPicPr>
          <p:cNvPr id="4" name="Объект 3" descr="C:\Users\1\Desktop\Снимок экрана (47)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4228" y="2556271"/>
            <a:ext cx="5660571" cy="30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ятиугольник 4"/>
          <p:cNvSpPr/>
          <p:nvPr/>
        </p:nvSpPr>
        <p:spPr>
          <a:xfrm>
            <a:off x="566056" y="2369343"/>
            <a:ext cx="6301883" cy="3374570"/>
          </a:xfrm>
          <a:prstGeom prst="homePlate">
            <a:avLst/>
          </a:prstGeom>
          <a:solidFill>
            <a:schemeClr val="bg1">
              <a:lumMod val="5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ИНФОРМАЦИОННО-ДИАГНОСТИЧЕСКАЯ СИСТЕМА  включает  5 модулей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10218516" y="637103"/>
            <a:ext cx="2004691" cy="730487"/>
          </a:xfrm>
          <a:prstGeom prst="rect">
            <a:avLst/>
          </a:prstGeom>
          <a:solidFill>
            <a:srgbClr val="ED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9707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7">
      <a:majorFont>
        <a:latin typeface="Arial Black"/>
        <a:ea typeface=""/>
        <a:cs typeface=""/>
      </a:majorFont>
      <a:minorFont>
        <a:latin typeface="Calibr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770</Words>
  <Application>Microsoft Office PowerPoint</Application>
  <PresentationFormat>Широкоэкранный</PresentationFormat>
  <Paragraphs>260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Times New Roman</vt:lpstr>
      <vt:lpstr>Тема Office</vt:lpstr>
      <vt:lpstr>Слайд</vt:lpstr>
      <vt:lpstr>Опыт работы мастерской по созданию личностных проектов в сфере физической культуры и спорта с использованием компьютерных программ</vt:lpstr>
      <vt:lpstr>Актуальность исследования </vt:lpstr>
      <vt:lpstr>Важнейшая проблема  современной высшей школы </vt:lpstr>
      <vt:lpstr>Целесообразно использовать возможности информационных технологий, позволяющих: </vt:lpstr>
      <vt:lpstr>Цель исследования</vt:lpstr>
      <vt:lpstr>Методы исследования и методология</vt:lpstr>
      <vt:lpstr>Организация исследования</vt:lpstr>
      <vt:lpstr>Исследование проводилось в 4 этапа</vt:lpstr>
      <vt:lpstr>1 этап: разработана  система диагностических процедур в виде  5  модулей</vt:lpstr>
      <vt:lpstr>Методический инструментарий</vt:lpstr>
      <vt:lpstr>Первый модуль</vt:lpstr>
      <vt:lpstr>Второй модуль</vt:lpstr>
      <vt:lpstr>Третий модуль</vt:lpstr>
      <vt:lpstr>Четвертый модуль</vt:lpstr>
      <vt:lpstr>Презентация PowerPoint</vt:lpstr>
      <vt:lpstr>Диагностика познавательных процессов</vt:lpstr>
      <vt:lpstr>Презентация PowerPoint</vt:lpstr>
      <vt:lpstr>Пятый модуль</vt:lpstr>
      <vt:lpstr>Результаты и их обсуждение</vt:lpstr>
      <vt:lpstr>Презентация PowerPoint</vt:lpstr>
      <vt:lpstr>Презентация PowerPoint</vt:lpstr>
      <vt:lpstr>Интегральный уровень самоуправления УПД студентов в процессе формирующего эксперимента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  мастерской по созданию личностных проектов в сфере физической культуры и спорта с использованием компьютерных программ</dc:title>
  <dc:creator>Ксения Щипачева</dc:creator>
  <cp:lastModifiedBy>218-02</cp:lastModifiedBy>
  <cp:revision>69</cp:revision>
  <dcterms:created xsi:type="dcterms:W3CDTF">2019-10-29T19:23:41Z</dcterms:created>
  <dcterms:modified xsi:type="dcterms:W3CDTF">2025-05-26T11:33:19Z</dcterms:modified>
</cp:coreProperties>
</file>